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10" r:id="rId5"/>
    <p:sldId id="276" r:id="rId6"/>
    <p:sldId id="274" r:id="rId7"/>
    <p:sldId id="286" r:id="rId8"/>
    <p:sldId id="279" r:id="rId9"/>
    <p:sldId id="312" r:id="rId10"/>
    <p:sldId id="311" r:id="rId11"/>
    <p:sldId id="313" r:id="rId12"/>
    <p:sldId id="3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D1AC"/>
    <a:srgbClr val="852383"/>
    <a:srgbClr val="3CF3D1"/>
    <a:srgbClr val="80FBE5"/>
    <a:srgbClr val="4A5EE6"/>
    <a:srgbClr val="132BDC"/>
    <a:srgbClr val="DCE0FC"/>
    <a:srgbClr val="FDF2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D774A1-12B7-440C-9973-DD6AD5FBE360}" v="3" dt="2025-10-02T22:18:33.6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626"/>
  </p:normalViewPr>
  <p:slideViewPr>
    <p:cSldViewPr snapToGrid="0">
      <p:cViewPr varScale="1">
        <p:scale>
          <a:sx n="142" d="100"/>
          <a:sy n="142" d="100"/>
        </p:scale>
        <p:origin x="102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10/2/2025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10/2/2025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7D3E5B-4BED-B24C-9674-6B6454D04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5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8606D-53BD-7DC8-49E1-95950A499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DC949-62B6-B6FD-EF38-E0B997DB2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32AF9-B60D-EE50-A563-F90AFD8F3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E45D-422B-138E-506C-FF000CA67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7D3E5B-4BED-B24C-9674-6B6454D045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49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7" y="1399032"/>
            <a:ext cx="6757416" cy="3427502"/>
          </a:xfrm>
        </p:spPr>
        <p:txBody>
          <a:bodyPr lIns="0" tIns="0" rIns="0" bIns="0" anchor="t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768" y="417444"/>
            <a:ext cx="7414940" cy="883258"/>
          </a:xfrm>
        </p:spPr>
        <p:txBody>
          <a:bodyPr lIns="0" tIns="0" rIns="0" bIns="18288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3941064" cy="4270248"/>
          </a:xfrm>
        </p:spPr>
        <p:txBody>
          <a:bodyPr lIns="9144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 cap="all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614416" y="1837944"/>
            <a:ext cx="5358384" cy="42702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987AE2-5803-BA29-C76B-C9FA864D3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8540B3-3734-5A53-D7E0-D89871A37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0858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E6B22B6-D5E7-7C52-B588-374568C8D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911096"/>
            <a:ext cx="4837176" cy="2898648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cap="none" baseline="0"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54864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CDBC7A5-FE31-E809-7729-4AFA9CFD0DEB}"/>
              </a:ext>
            </a:extLst>
          </p:cNvPr>
          <p:cNvSpPr>
            <a:spLocks noGrp="1"/>
          </p:cNvSpPr>
          <p:nvPr>
            <p:ph sz="half" idx="36"/>
          </p:nvPr>
        </p:nvSpPr>
        <p:spPr>
          <a:xfrm>
            <a:off x="6812280" y="1911096"/>
            <a:ext cx="4453128" cy="1911096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cap="none" baseline="0">
                <a:latin typeface="+mn-lt"/>
              </a:defRPr>
            </a:lvl1pPr>
            <a:lvl2pPr marL="54864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82296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2280" y="4242816"/>
            <a:ext cx="4123944" cy="261518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82C1C4E7-A67E-5E90-3669-D2982C30E4FC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2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4078224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5029200" cy="2157984"/>
          </a:xfrm>
        </p:spPr>
        <p:txBody>
          <a:bodyPr lIns="0" tIns="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127248"/>
            <a:ext cx="4834517" cy="31089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21A89689-0612-8B49-DF4A-1864B8558C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8854442" y="2953511"/>
            <a:ext cx="6291068" cy="384048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FE54DA2-6D33-7833-E646-95347EF8B9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5093208" cy="2189223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8" y="3145536"/>
            <a:ext cx="4306824" cy="23134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F214F5-1EBC-DA96-F275-05A0133562D0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3" y="1106424"/>
            <a:ext cx="6839712" cy="1746504"/>
          </a:xfrm>
        </p:spPr>
        <p:txBody>
          <a:bodyPr lIns="0" tIns="0" rIns="0" bIns="0" anchor="b">
            <a:noAutofit/>
          </a:bodyPr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236976"/>
            <a:ext cx="5248656" cy="26609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80960" y="804672"/>
            <a:ext cx="3475649" cy="52486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1325880"/>
            <a:ext cx="5093208" cy="2816352"/>
          </a:xfrm>
        </p:spPr>
        <p:txBody>
          <a:bodyPr lIns="0" tIns="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3408" y="4462272"/>
            <a:ext cx="3995928" cy="195681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D6A538-39F8-D45E-F4C1-38779C640BB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512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06" r="17667" b="23487"/>
          <a:stretch/>
        </p:blipFill>
        <p:spPr>
          <a:xfrm>
            <a:off x="4124294" y="2125402"/>
            <a:ext cx="767806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420624"/>
            <a:ext cx="10954512" cy="1463040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200" b="0" i="0" spc="6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D9CFE2-F1DE-34DA-A154-9AE903E5B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899" y="2231136"/>
            <a:ext cx="4828032" cy="3566160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D5B031-92C7-C093-2551-D07457044EAC}"/>
              </a:ext>
            </a:extLst>
          </p:cNvPr>
          <p:cNvGrpSpPr/>
          <p:nvPr userDrawn="1"/>
        </p:nvGrpSpPr>
        <p:grpSpPr>
          <a:xfrm>
            <a:off x="-1" y="-2"/>
            <a:ext cx="12191610" cy="6858001"/>
            <a:chOff x="-1" y="-2"/>
            <a:chExt cx="12191610" cy="6858001"/>
          </a:xfrm>
        </p:grpSpPr>
        <p:pic>
          <p:nvPicPr>
            <p:cNvPr id="4" name="Picture Placeholder 14" descr="White modern architecture">
              <a:extLst>
                <a:ext uri="{FF2B5EF4-FFF2-40B4-BE49-F238E27FC236}">
                  <a16:creationId xmlns:a16="http://schemas.microsoft.com/office/drawing/2014/main" id="{21A49D77-8AEF-828A-03A8-2845B710D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6155702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5" name="Picture Placeholder 14" descr="White modern architecture">
              <a:extLst>
                <a:ext uri="{FF2B5EF4-FFF2-40B4-BE49-F238E27FC236}">
                  <a16:creationId xmlns:a16="http://schemas.microsoft.com/office/drawing/2014/main" id="{206EA98F-16E6-C607-6268-D08FD83B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-1" y="-2"/>
              <a:ext cx="6035907" cy="685800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7E6947B8-AA10-E633-EF28-E1A80069E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8932" y="0"/>
            <a:ext cx="6894136" cy="6894136"/>
          </a:xfrm>
          <a:custGeom>
            <a:avLst/>
            <a:gdLst>
              <a:gd name="connsiteX0" fmla="*/ 3447068 w 6894136"/>
              <a:gd name="connsiteY0" fmla="*/ 0 h 6894136"/>
              <a:gd name="connsiteX1" fmla="*/ 6894136 w 6894136"/>
              <a:gd name="connsiteY1" fmla="*/ 3447068 h 6894136"/>
              <a:gd name="connsiteX2" fmla="*/ 3447068 w 6894136"/>
              <a:gd name="connsiteY2" fmla="*/ 6894136 h 6894136"/>
              <a:gd name="connsiteX3" fmla="*/ 0 w 6894136"/>
              <a:gd name="connsiteY3" fmla="*/ 3447068 h 6894136"/>
              <a:gd name="connsiteX4" fmla="*/ 3447068 w 6894136"/>
              <a:gd name="connsiteY4" fmla="*/ 0 h 689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4136" h="6894136">
                <a:moveTo>
                  <a:pt x="3447068" y="0"/>
                </a:moveTo>
                <a:cubicBezTo>
                  <a:pt x="5350831" y="0"/>
                  <a:pt x="6894136" y="1543305"/>
                  <a:pt x="6894136" y="3447068"/>
                </a:cubicBezTo>
                <a:cubicBezTo>
                  <a:pt x="6894136" y="5350831"/>
                  <a:pt x="5350831" y="6894136"/>
                  <a:pt x="3447068" y="6894136"/>
                </a:cubicBezTo>
                <a:cubicBezTo>
                  <a:pt x="1543305" y="6894136"/>
                  <a:pt x="0" y="5350831"/>
                  <a:pt x="0" y="3447068"/>
                </a:cubicBezTo>
                <a:cubicBezTo>
                  <a:pt x="0" y="1543305"/>
                  <a:pt x="1543305" y="0"/>
                  <a:pt x="344706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773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68680"/>
            <a:ext cx="5248656" cy="2157984"/>
          </a:xfrm>
        </p:spPr>
        <p:txBody>
          <a:bodyPr lIns="0" tIns="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075B629-22B4-B399-5D07-4652BF6821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1934275 w 4577463"/>
              <a:gd name="connsiteY7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564249" y="286676"/>
                  <a:pt x="1215784" y="0"/>
                  <a:pt x="19342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1B16EE8-89D3-7E4F-90BE-68EAAD85CBB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29984" y="786384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>
                <a:latin typeface="+mn-lt"/>
              </a:defRPr>
            </a:lvl2pPr>
            <a:lvl3pPr marL="283464" indent="-34290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54864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822960" indent="-285750">
              <a:lnSpc>
                <a:spcPct val="120000"/>
              </a:lnSpc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9984" y="3858768"/>
            <a:ext cx="4617720" cy="2770632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 b="1" cap="all" baseline="0">
                <a:latin typeface="+mn-lt"/>
              </a:defRPr>
            </a:lvl1pPr>
            <a:lvl2pPr marL="283464" indent="-283464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392" y="182880"/>
            <a:ext cx="10122632" cy="1307592"/>
          </a:xfrm>
        </p:spPr>
        <p:txBody>
          <a:bodyPr anchor="b">
            <a:no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392" y="1837944"/>
            <a:ext cx="10085832" cy="1426464"/>
          </a:xfrm>
        </p:spPr>
        <p:txBody>
          <a:bodyPr lIns="0" tIns="45720" rIns="91440" bIns="4572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731A911-7B7E-249D-2D6A-132D4B395A3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50392" y="3950208"/>
            <a:ext cx="10085832" cy="2331720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8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1" r:id="rId3"/>
    <p:sldLayoutId id="2147483664" r:id="rId4"/>
    <p:sldLayoutId id="2147483659" r:id="rId5"/>
    <p:sldLayoutId id="2147483654" r:id="rId6"/>
    <p:sldLayoutId id="2147483667" r:id="rId7"/>
    <p:sldLayoutId id="2147483665" r:id="rId8"/>
    <p:sldLayoutId id="2147483669" r:id="rId9"/>
    <p:sldLayoutId id="2147483670" r:id="rId10"/>
    <p:sldLayoutId id="2147483652" r:id="rId11"/>
    <p:sldLayoutId id="2147483656" r:id="rId12"/>
    <p:sldLayoutId id="2147483663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5300-AC43-F396-6E83-73A31578C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43" y="222414"/>
            <a:ext cx="6757416" cy="2137545"/>
          </a:xfrm>
        </p:spPr>
        <p:txBody>
          <a:bodyPr/>
          <a:lstStyle/>
          <a:p>
            <a:pPr algn="ctr"/>
            <a:r>
              <a:rPr lang="en-US" cap="none" spc="0" dirty="0">
                <a:solidFill>
                  <a:srgbClr val="852383"/>
                </a:solidFill>
              </a:rPr>
              <a:t>Safe House</a:t>
            </a:r>
            <a:br>
              <a:rPr lang="en-US" cap="none" spc="0" dirty="0">
                <a:solidFill>
                  <a:srgbClr val="852383"/>
                </a:solidFill>
              </a:rPr>
            </a:br>
            <a:r>
              <a:rPr lang="en-US" cap="none" spc="0" dirty="0">
                <a:solidFill>
                  <a:srgbClr val="852383"/>
                </a:solidFill>
              </a:rPr>
              <a:t>and</a:t>
            </a:r>
            <a:br>
              <a:rPr lang="en-US" cap="none" spc="0" dirty="0">
                <a:solidFill>
                  <a:srgbClr val="852383"/>
                </a:solidFill>
              </a:rPr>
            </a:br>
            <a:r>
              <a:rPr lang="en-US" cap="none" spc="0" dirty="0">
                <a:solidFill>
                  <a:srgbClr val="852383"/>
                </a:solidFill>
              </a:rPr>
              <a:t>Crisis Line Overview</a:t>
            </a:r>
          </a:p>
        </p:txBody>
      </p:sp>
      <p:pic>
        <p:nvPicPr>
          <p:cNvPr id="4" name="Picture 3" descr="A logo for a cancer survivor&#10;&#10;Description automatically generated">
            <a:extLst>
              <a:ext uri="{FF2B5EF4-FFF2-40B4-BE49-F238E27FC236}">
                <a16:creationId xmlns:a16="http://schemas.microsoft.com/office/drawing/2014/main" id="{AF4813C8-F762-ABF0-B348-1ED60E4B5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913" y="4461679"/>
            <a:ext cx="3382877" cy="1419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48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Close up of abstract image">
            <a:extLst>
              <a:ext uri="{FF2B5EF4-FFF2-40B4-BE49-F238E27FC236}">
                <a16:creationId xmlns:a16="http://schemas.microsoft.com/office/drawing/2014/main" id="{B603978A-003D-ECA6-02D2-260C6A3BC3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5" r="85"/>
          <a:stretch/>
        </p:blipFill>
        <p:spPr>
          <a:xfrm>
            <a:off x="832104" y="640080"/>
            <a:ext cx="4727448" cy="5559552"/>
          </a:xfr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85BE931B-5107-AD2A-CCF7-59B949F8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148" y="2111188"/>
            <a:ext cx="5916706" cy="1523821"/>
          </a:xfrm>
        </p:spPr>
        <p:txBody>
          <a:bodyPr anchor="b"/>
          <a:lstStyle/>
          <a:p>
            <a:pPr algn="r"/>
            <a:r>
              <a:rPr lang="en-US" sz="5400" spc="0" dirty="0">
                <a:solidFill>
                  <a:srgbClr val="852383"/>
                </a:solidFill>
              </a:rPr>
              <a:t>SAFE HOUSE OVERVIEW</a:t>
            </a:r>
          </a:p>
        </p:txBody>
      </p:sp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4" descr="White modern architecture">
            <a:extLst>
              <a:ext uri="{FF2B5EF4-FFF2-40B4-BE49-F238E27FC236}">
                <a16:creationId xmlns:a16="http://schemas.microsoft.com/office/drawing/2014/main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41" r="2541"/>
          <a:stretch/>
        </p:blipFill>
        <p:spPr>
          <a:xfrm>
            <a:off x="7680960" y="804672"/>
            <a:ext cx="3475649" cy="5248656"/>
          </a:xfr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 txBox="1">
            <a:spLocks/>
          </p:cNvSpPr>
          <p:nvPr/>
        </p:nvSpPr>
        <p:spPr>
          <a:xfrm>
            <a:off x="6622354" y="3330533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 txBox="1">
            <a:spLocks/>
          </p:cNvSpPr>
          <p:nvPr/>
        </p:nvSpPr>
        <p:spPr>
          <a:xfrm>
            <a:off x="10972800" y="1515070"/>
            <a:ext cx="371815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CB2D080-C33E-7ABA-4BFC-D6F8F922FF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41308-2A96-27AD-98A6-EDC98A0AC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637" y="313497"/>
            <a:ext cx="7026317" cy="1861487"/>
          </a:xfrm>
        </p:spPr>
        <p:txBody>
          <a:bodyPr/>
          <a:lstStyle/>
          <a:p>
            <a:r>
              <a:rPr lang="en-US" sz="2400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THE NEED</a:t>
            </a:r>
          </a:p>
          <a:p>
            <a:r>
              <a:rPr lang="en-US" b="1" dirty="0">
                <a:latin typeface="Avenir Next LT Pro" panose="020B0504020202020204" pitchFamily="34" charset="0"/>
              </a:rPr>
              <a:t>One of the largest barriers in fleeing a domestic violence relationship is safe and confidential housing.</a:t>
            </a:r>
          </a:p>
          <a:p>
            <a:r>
              <a:rPr lang="en-US" b="1" dirty="0">
                <a:latin typeface="Avenir Next LT Pro" panose="020B0504020202020204" pitchFamily="34" charset="0"/>
              </a:rPr>
              <a:t>The same holds true for survivors fleeing sex trafficking. </a:t>
            </a:r>
          </a:p>
          <a:p>
            <a:r>
              <a:rPr lang="en-US" b="1" dirty="0">
                <a:latin typeface="Avenir Next LT Pro" panose="020B0504020202020204" pitchFamily="34" charset="0"/>
              </a:rPr>
              <a:t>Survivors and their children often need help and support as they transition to a safer, more stable environment.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6CBBC52-1F62-46C3-C475-D0016371517F}"/>
              </a:ext>
            </a:extLst>
          </p:cNvPr>
          <p:cNvSpPr txBox="1">
            <a:spLocks/>
          </p:cNvSpPr>
          <p:nvPr/>
        </p:nvSpPr>
        <p:spPr>
          <a:xfrm>
            <a:off x="420124" y="3213936"/>
            <a:ext cx="3860114" cy="22380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WHAT WE PROVIDE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Confidential Emergency Safe House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Communal Living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90-day stay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55 beds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Family and Single Rooms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Gender and Pet Inclusive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Low Barrier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Kitchen/Refrigerators/Washers &amp; Dryers</a:t>
            </a:r>
          </a:p>
          <a:p>
            <a:endParaRPr lang="en-US" b="1" dirty="0">
              <a:latin typeface="Avenir Next LT Pro" panose="020B0504020202020204" pitchFamily="34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9720D15-D492-24F0-9C48-7239BCDCA6C5}"/>
              </a:ext>
            </a:extLst>
          </p:cNvPr>
          <p:cNvSpPr txBox="1">
            <a:spLocks/>
          </p:cNvSpPr>
          <p:nvPr/>
        </p:nvSpPr>
        <p:spPr>
          <a:xfrm>
            <a:off x="4511041" y="3765243"/>
            <a:ext cx="3860114" cy="163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Case Management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Support Groups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Therapy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Social Service Advocacy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Legal Clinic/Accompaniment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Clothing/Hygiene Products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Basic Food and Food Products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Safe, outdoor area &amp; Dog Run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Separate wing for clients with pets.</a:t>
            </a:r>
          </a:p>
          <a:p>
            <a:endParaRPr lang="en-US" b="1" dirty="0"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F1C08-0DD0-E2AA-5075-A5F8FE765627}"/>
              </a:ext>
            </a:extLst>
          </p:cNvPr>
          <p:cNvSpPr txBox="1"/>
          <p:nvPr/>
        </p:nvSpPr>
        <p:spPr>
          <a:xfrm>
            <a:off x="466637" y="6251367"/>
            <a:ext cx="4343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Our Safe House is located in Auburn.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0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FF658809-8DFE-C6B6-6724-08953932090F}"/>
              </a:ext>
            </a:extLst>
          </p:cNvPr>
          <p:cNvSpPr txBox="1">
            <a:spLocks/>
          </p:cNvSpPr>
          <p:nvPr/>
        </p:nvSpPr>
        <p:spPr>
          <a:xfrm>
            <a:off x="6541785" y="278487"/>
            <a:ext cx="4989088" cy="56020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r"/>
            <a:r>
              <a:rPr lang="en-US" sz="4000" spc="0" dirty="0">
                <a:solidFill>
                  <a:srgbClr val="852383"/>
                </a:solidFill>
              </a:rPr>
              <a:t>intake process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15A96B8-8CFD-7AD8-1ACF-C1839AEBB7DF}"/>
              </a:ext>
            </a:extLst>
          </p:cNvPr>
          <p:cNvSpPr txBox="1">
            <a:spLocks/>
          </p:cNvSpPr>
          <p:nvPr/>
        </p:nvSpPr>
        <p:spPr>
          <a:xfrm>
            <a:off x="5103159" y="1217282"/>
            <a:ext cx="6723529" cy="1861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venir Next LT Pro" panose="020B0504020202020204" pitchFamily="34" charset="0"/>
              </a:rPr>
              <a:t>Client calls crisis line or goes to our Roseville Client Service Center.</a:t>
            </a:r>
          </a:p>
          <a:p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Advocate provides Safe House Screening: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Placer County  Resident (14 days Minimum)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Experienced DV, SA or HT in the past 60 days.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b="1" dirty="0">
              <a:latin typeface="Avenir Next LT Pro" panose="020B05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If initial screening requirements are met: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b="1" dirty="0">
              <a:latin typeface="Avenir Next LT Pro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Advocate will provide a Safe House Intake with client.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Client is rated on a variety of factors to determine level of need/severity.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Client will be put on a waitlist.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General wait time is 2 weeks.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Advocate will safety plan with client during the wait period.</a:t>
            </a:r>
          </a:p>
          <a:p>
            <a:pPr algn="r"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Our Safe House is usually at capacity.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b="1" dirty="0">
              <a:latin typeface="Avenir Next LT Pro" panose="020B05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1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CBBE5F-9A1C-95FF-B955-8D818F3A20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235C531-ADAB-8D8F-76A3-5A4BFC1A55EF}"/>
              </a:ext>
            </a:extLst>
          </p:cNvPr>
          <p:cNvSpPr txBox="1">
            <a:spLocks/>
          </p:cNvSpPr>
          <p:nvPr/>
        </p:nvSpPr>
        <p:spPr>
          <a:xfrm>
            <a:off x="369584" y="780601"/>
            <a:ext cx="10314104" cy="56020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4000" spc="0" dirty="0">
                <a:solidFill>
                  <a:srgbClr val="852383"/>
                </a:solidFill>
              </a:rPr>
              <a:t>SAFE </a:t>
            </a:r>
            <a:r>
              <a:rPr lang="en-US" sz="4000" spc="0" dirty="0" err="1">
                <a:solidFill>
                  <a:srgbClr val="852383"/>
                </a:solidFill>
              </a:rPr>
              <a:t>hOUSe</a:t>
            </a:r>
            <a:r>
              <a:rPr lang="en-US" sz="4000" spc="0" dirty="0">
                <a:solidFill>
                  <a:srgbClr val="852383"/>
                </a:solidFill>
              </a:rPr>
              <a:t> volunteer opportunities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BCA14DB-AF76-71CF-ED52-E2267D53B203}"/>
              </a:ext>
            </a:extLst>
          </p:cNvPr>
          <p:cNvSpPr txBox="1">
            <a:spLocks/>
          </p:cNvSpPr>
          <p:nvPr/>
        </p:nvSpPr>
        <p:spPr>
          <a:xfrm>
            <a:off x="456970" y="1340806"/>
            <a:ext cx="9635048" cy="18614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GENERAL VOLUNTEERS OPPORTUNITIES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Cleaning Wizards – Room turn-overs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Handy Helpers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Gardening Gurus</a:t>
            </a:r>
          </a:p>
          <a:p>
            <a:endParaRPr lang="en-US" b="1" dirty="0">
              <a:latin typeface="Avenir Next LT Pro" panose="020B050402020202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C6D473C-5AD3-13E2-5438-FB311A9E4F04}"/>
              </a:ext>
            </a:extLst>
          </p:cNvPr>
          <p:cNvSpPr txBox="1">
            <a:spLocks/>
          </p:cNvSpPr>
          <p:nvPr/>
        </p:nvSpPr>
        <p:spPr>
          <a:xfrm>
            <a:off x="456970" y="3301836"/>
            <a:ext cx="5412671" cy="18614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CIT VOLUNTEERS OPPORTUNITIES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Case Management Assistance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Assisting Clients In Our Clothes &amp; More Boutique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Support Group Facilitation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Safe House Fun Times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Skill Share Groups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>
              <a:latin typeface="Avenir Next LT Pro" panose="020B0504020202020204" pitchFamily="34" charset="0"/>
            </a:endParaRPr>
          </a:p>
          <a:p>
            <a:endParaRPr lang="en-US" b="1" dirty="0">
              <a:latin typeface="Avenir Next LT Pro" panose="020B0504020202020204" pitchFamily="34" charset="0"/>
            </a:endParaRPr>
          </a:p>
        </p:txBody>
      </p:sp>
      <p:pic>
        <p:nvPicPr>
          <p:cNvPr id="1026" name="Picture 2" descr="A couple of people cleaning&#10;&#10;AI-generated content may be incorrect.">
            <a:extLst>
              <a:ext uri="{FF2B5EF4-FFF2-40B4-BE49-F238E27FC236}">
                <a16:creationId xmlns:a16="http://schemas.microsoft.com/office/drawing/2014/main" id="{C0F8533F-53FA-0EA6-213C-0BC93A42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11" y="78063"/>
            <a:ext cx="2358547" cy="235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F552B9A-854D-8692-18DE-6E2BE846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669" y="1803290"/>
            <a:ext cx="2245660" cy="224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group of people with tools&#10;&#10;AI-generated content may be incorrect.">
            <a:extLst>
              <a:ext uri="{FF2B5EF4-FFF2-40B4-BE49-F238E27FC236}">
                <a16:creationId xmlns:a16="http://schemas.microsoft.com/office/drawing/2014/main" id="{5675E52F-2456-0506-3978-9C3C6F87B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841" y="3832383"/>
            <a:ext cx="2525485" cy="252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143DE8C-A8AC-A31B-0317-3930DEFD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82" y="4244886"/>
            <a:ext cx="2442436" cy="244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09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F7D9-26D9-326F-96E5-29FE3936D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Close up of abstract image">
            <a:extLst>
              <a:ext uri="{FF2B5EF4-FFF2-40B4-BE49-F238E27FC236}">
                <a16:creationId xmlns:a16="http://schemas.microsoft.com/office/drawing/2014/main" id="{904A6DF4-B2AE-634D-7C4F-D3DB98E175E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85" r="85"/>
          <a:stretch/>
        </p:blipFill>
        <p:spPr>
          <a:xfrm>
            <a:off x="832104" y="640080"/>
            <a:ext cx="4727448" cy="5559552"/>
          </a:xfr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F6E4D358-3C52-0F58-A1D7-90108468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6" y="3079376"/>
            <a:ext cx="5916706" cy="1523821"/>
          </a:xfrm>
        </p:spPr>
        <p:txBody>
          <a:bodyPr anchor="b"/>
          <a:lstStyle/>
          <a:p>
            <a:pPr algn="r"/>
            <a:r>
              <a:rPr lang="en-US" sz="5400" spc="0" dirty="0">
                <a:solidFill>
                  <a:srgbClr val="852383"/>
                </a:solidFill>
              </a:rPr>
              <a:t>CRISIS</a:t>
            </a:r>
            <a:br>
              <a:rPr lang="en-US" sz="5400" spc="0" dirty="0">
                <a:solidFill>
                  <a:srgbClr val="852383"/>
                </a:solidFill>
              </a:rPr>
            </a:br>
            <a:r>
              <a:rPr lang="en-US" sz="5400" spc="0" dirty="0">
                <a:solidFill>
                  <a:srgbClr val="852383"/>
                </a:solidFill>
              </a:rPr>
              <a:t>LINE</a:t>
            </a:r>
            <a:br>
              <a:rPr lang="en-US" sz="5400" spc="0" dirty="0">
                <a:solidFill>
                  <a:srgbClr val="852383"/>
                </a:solidFill>
              </a:rPr>
            </a:br>
            <a:r>
              <a:rPr lang="en-US" sz="5400" spc="0" dirty="0">
                <a:solidFill>
                  <a:srgbClr val="852383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01503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B6588-82D7-5AF0-8AF8-7D67BBDA7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4" descr="White modern architecture">
            <a:extLst>
              <a:ext uri="{FF2B5EF4-FFF2-40B4-BE49-F238E27FC236}">
                <a16:creationId xmlns:a16="http://schemas.microsoft.com/office/drawing/2014/main" id="{0F5D69FF-A9E5-BBC8-A96E-186ECBF866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41" r="2541"/>
          <a:stretch/>
        </p:blipFill>
        <p:spPr>
          <a:xfrm>
            <a:off x="7680960" y="804672"/>
            <a:ext cx="3475649" cy="5248656"/>
          </a:xfr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51A6930-B68C-3359-4ACF-4C4AD3A11D62}"/>
              </a:ext>
            </a:extLst>
          </p:cNvPr>
          <p:cNvSpPr txBox="1">
            <a:spLocks/>
          </p:cNvSpPr>
          <p:nvPr/>
        </p:nvSpPr>
        <p:spPr>
          <a:xfrm>
            <a:off x="6622354" y="3330533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AB63315-1E3C-DD5E-A503-A610BE87B5DD}"/>
              </a:ext>
            </a:extLst>
          </p:cNvPr>
          <p:cNvSpPr txBox="1">
            <a:spLocks/>
          </p:cNvSpPr>
          <p:nvPr/>
        </p:nvSpPr>
        <p:spPr>
          <a:xfrm>
            <a:off x="10972800" y="1515070"/>
            <a:ext cx="371815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300" b="0" i="0" kern="1200">
                <a:solidFill>
                  <a:schemeClr val="accen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065F392-1274-9C2B-7435-6080312C9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1F21F-C529-B70D-6BFD-ACC1B51C1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024" y="475315"/>
            <a:ext cx="7026317" cy="1861487"/>
          </a:xfrm>
        </p:spPr>
        <p:txBody>
          <a:bodyPr/>
          <a:lstStyle/>
          <a:p>
            <a:r>
              <a:rPr lang="en-US" sz="2400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OVERVIEW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latin typeface="Avenir Next LT Pro" panose="020B0504020202020204" pitchFamily="34" charset="0"/>
              </a:rPr>
              <a:t>Our 24/7 Crisis Line is essential to supporting survivors.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latin typeface="Avenir Next LT Pro" panose="020B0504020202020204" pitchFamily="34" charset="0"/>
              </a:rPr>
              <a:t>Oftentimes, our Crisis Line is the first point of contact for survivors.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Crisis Phone Line: </a:t>
            </a:r>
            <a:r>
              <a:rPr lang="en-US" b="1" dirty="0">
                <a:latin typeface="Avenir Next LT Pro" panose="020B0504020202020204" pitchFamily="34" charset="0"/>
              </a:rPr>
              <a:t>800.575.5352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Text: </a:t>
            </a:r>
            <a:r>
              <a:rPr lang="en-US" b="1" dirty="0">
                <a:latin typeface="Avenir Next LT Pro" panose="020B0504020202020204" pitchFamily="34" charset="0"/>
              </a:rPr>
              <a:t>530.385.0755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Chat:</a:t>
            </a:r>
            <a:r>
              <a:rPr lang="en-US" b="1" dirty="0">
                <a:latin typeface="Avenir Next LT Pro" panose="020B0504020202020204" pitchFamily="34" charset="0"/>
              </a:rPr>
              <a:t> standupplacer.org</a:t>
            </a:r>
            <a:endParaRPr lang="en-US" dirty="0">
              <a:latin typeface="Avenir Next LT Pro Demi" panose="020F0502020204030204" pitchFamily="34" charset="0"/>
            </a:endParaRPr>
          </a:p>
          <a:p>
            <a:endParaRPr lang="en-US" dirty="0">
              <a:latin typeface="Avenir Next LT Pro Demi" panose="020F050202020403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5508CF7-C73C-59E1-78E8-6A65B64A923B}"/>
              </a:ext>
            </a:extLst>
          </p:cNvPr>
          <p:cNvSpPr txBox="1">
            <a:spLocks/>
          </p:cNvSpPr>
          <p:nvPr/>
        </p:nvSpPr>
        <p:spPr>
          <a:xfrm>
            <a:off x="225968" y="2985336"/>
            <a:ext cx="6228701" cy="22380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CRISIS LINE SERVICES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Confidential Crisis Intervention to Placer County survivors of domestic violence, sexual assault and sex trafficking.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Emotional Support/Peer Counseling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Safety Planning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Depending on client need - provide information about Sexual Assault and/or Strangulation Forensic Exams, Retraining Orders, Safe House/Housing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Referrals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Next LT Pro" panose="020B0504020202020204" pitchFamily="34" charset="0"/>
              </a:rPr>
              <a:t>Point of contact with law enforcement for forensic medical exams. </a:t>
            </a:r>
          </a:p>
          <a:p>
            <a:endParaRPr lang="en-US" b="1" dirty="0">
              <a:latin typeface="Avenir Next LT Pro" panose="020B0504020202020204" pitchFamily="34" charset="0"/>
            </a:endParaRPr>
          </a:p>
        </p:txBody>
      </p:sp>
      <p:pic>
        <p:nvPicPr>
          <p:cNvPr id="11" name="Picture 10" descr="A person helping a person climb up a ladder&#10;&#10;AI-generated content may be incorrect.">
            <a:extLst>
              <a:ext uri="{FF2B5EF4-FFF2-40B4-BE49-F238E27FC236}">
                <a16:creationId xmlns:a16="http://schemas.microsoft.com/office/drawing/2014/main" id="{3D4ABC51-85F2-C53D-BEBD-F09FC040E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723" y="281564"/>
            <a:ext cx="3572078" cy="3572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208E17-2EC9-BB35-533D-D8300E968F69}"/>
              </a:ext>
            </a:extLst>
          </p:cNvPr>
          <p:cNvSpPr txBox="1"/>
          <p:nvPr/>
        </p:nvSpPr>
        <p:spPr>
          <a:xfrm>
            <a:off x="225968" y="6172159"/>
            <a:ext cx="10169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The Crisis Line Command Central is located at our Administrative Offices in Auburn.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0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8D289-87FA-93E7-2248-9E19A4C67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78B929-2FBB-C6F8-A298-7EB890581D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16512" y="6382510"/>
            <a:ext cx="566928" cy="384048"/>
          </a:xfrm>
        </p:spPr>
        <p:txBody>
          <a:bodyPr/>
          <a:lstStyle/>
          <a:p>
            <a:fld id="{09A01C0A-2BB6-49E7-91A3-DCB9F9F595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DC55C14-D822-057F-9EB2-A0554E581FCC}"/>
              </a:ext>
            </a:extLst>
          </p:cNvPr>
          <p:cNvSpPr txBox="1">
            <a:spLocks/>
          </p:cNvSpPr>
          <p:nvPr/>
        </p:nvSpPr>
        <p:spPr>
          <a:xfrm>
            <a:off x="1290708" y="108248"/>
            <a:ext cx="10314104" cy="56020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r"/>
            <a:r>
              <a:rPr lang="en-US" sz="4000" spc="0" dirty="0">
                <a:solidFill>
                  <a:srgbClr val="852383"/>
                </a:solidFill>
              </a:rPr>
              <a:t>CRISIS LINE </a:t>
            </a:r>
            <a:r>
              <a:rPr lang="en-US" sz="4000" spc="0" dirty="0" err="1">
                <a:solidFill>
                  <a:srgbClr val="852383"/>
                </a:solidFill>
              </a:rPr>
              <a:t>volunteerING</a:t>
            </a:r>
            <a:endParaRPr lang="en-US" sz="4000" spc="0" dirty="0">
              <a:solidFill>
                <a:srgbClr val="852383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F0F9FC0-9489-BB15-4377-469495524C65}"/>
              </a:ext>
            </a:extLst>
          </p:cNvPr>
          <p:cNvSpPr txBox="1">
            <a:spLocks/>
          </p:cNvSpPr>
          <p:nvPr/>
        </p:nvSpPr>
        <p:spPr>
          <a:xfrm>
            <a:off x="335947" y="562228"/>
            <a:ext cx="9635048" cy="13472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REQUIREMENTS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Crisis Intervention Certified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Complete 6 hours of Crisis Line On-The-Job Training</a:t>
            </a:r>
          </a:p>
          <a:p>
            <a:endParaRPr lang="en-US" b="1" dirty="0">
              <a:latin typeface="Avenir Next LT Pro" panose="020B0504020202020204" pitchFamily="34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94F6396-9588-B33F-AC59-1930902E3260}"/>
              </a:ext>
            </a:extLst>
          </p:cNvPr>
          <p:cNvSpPr txBox="1">
            <a:spLocks/>
          </p:cNvSpPr>
          <p:nvPr/>
        </p:nvSpPr>
        <p:spPr>
          <a:xfrm>
            <a:off x="335947" y="1931292"/>
            <a:ext cx="8599624" cy="16943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2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TRAINING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venir Next LT Pro" panose="020B0504020202020204" pitchFamily="34" charset="0"/>
              </a:rPr>
              <a:t>Session One – Introduction To Crisis Line &amp; Documentation (2 hours)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venir Next LT Pro" panose="020B0504020202020204" pitchFamily="34" charset="0"/>
              </a:rPr>
              <a:t>Session Two – Shadow Crisis Line Calls (2+ hours)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Avenir Next LT Pro" panose="020B0504020202020204" pitchFamily="34" charset="0"/>
              </a:rPr>
              <a:t>Session Three – Practice Taking Crisis Line Calls ( 2 hours)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All training provided by staff.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venir Next LT Pro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latin typeface="Avenir Next LT Pro" panose="020B05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>
              <a:latin typeface="Avenir Next LT Pro" panose="020B0504020202020204" pitchFamily="34" charset="0"/>
            </a:endParaRPr>
          </a:p>
          <a:p>
            <a:endParaRPr lang="en-US" b="1" dirty="0">
              <a:latin typeface="Avenir Next LT Pro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DDAE8-4EBB-578B-AB04-2C22FF702B08}"/>
              </a:ext>
            </a:extLst>
          </p:cNvPr>
          <p:cNvSpPr txBox="1"/>
          <p:nvPr/>
        </p:nvSpPr>
        <p:spPr>
          <a:xfrm>
            <a:off x="335947" y="3985413"/>
            <a:ext cx="515570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ONCE TRAINING COMPLETED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You may sign up for Crisis Line Shift/s.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Shifts are 2 hours.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venir Next LT Pro" panose="020B0504020202020204" pitchFamily="34" charset="0"/>
              </a:rPr>
              <a:t>Highest Need - Overnights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b="1" dirty="0">
              <a:latin typeface="Avenir Next LT Pro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129C1-C804-D000-DEF6-D4C0C0A7F56A}"/>
              </a:ext>
            </a:extLst>
          </p:cNvPr>
          <p:cNvSpPr txBox="1"/>
          <p:nvPr/>
        </p:nvSpPr>
        <p:spPr>
          <a:xfrm>
            <a:off x="335947" y="5334000"/>
            <a:ext cx="4682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SIGNING UP FOR CRISIS LINE TRAINING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solidFill>
                  <a:srgbClr val="0DD1AC"/>
                </a:solidFill>
                <a:latin typeface="Avenir Next LT Pro" panose="020B0504020202020204" pitchFamily="34" charset="0"/>
              </a:rPr>
              <a:t>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b="1" dirty="0">
                <a:latin typeface="Avenir Next LT Pro" panose="020B0504020202020204" pitchFamily="34" charset="0"/>
              </a:rPr>
              <a:t>Michelle will provide you with a link to the private opportunity and additional information.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8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risis line guide with text&#10;&#10;AI-generated content may be incorrect.">
            <a:extLst>
              <a:ext uri="{FF2B5EF4-FFF2-40B4-BE49-F238E27FC236}">
                <a16:creationId xmlns:a16="http://schemas.microsoft.com/office/drawing/2014/main" id="{8EFF18E5-F3A2-ED6F-4435-DD5DBD51B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71" y="134470"/>
            <a:ext cx="5091546" cy="6589059"/>
          </a:xfrm>
          <a:prstGeom prst="rect">
            <a:avLst/>
          </a:prstGeom>
        </p:spPr>
      </p:pic>
      <p:pic>
        <p:nvPicPr>
          <p:cNvPr id="9" name="Picture 8" descr="A document with a crisis line guide&#10;&#10;AI-generated content may be incorrect.">
            <a:extLst>
              <a:ext uri="{FF2B5EF4-FFF2-40B4-BE49-F238E27FC236}">
                <a16:creationId xmlns:a16="http://schemas.microsoft.com/office/drawing/2014/main" id="{A8BCBED0-117B-9B96-7C7B-706E4D267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190" y="134469"/>
            <a:ext cx="5091546" cy="65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1184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051434_win32_KB_V3.potx" id="{43D84336-549C-4EAD-AE8D-BE1D65DE3314}" vid="{2C1BB0A5-2565-4EB8-A5F5-FF12201C54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D4D42E-C7BD-4080-9A83-56BA58F91A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D1C4F3-182B-4FFD-86F3-85933C0520B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A0E3FE2-6B9B-4C9A-84D9-AD118750DE6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modernist presentation</Template>
  <TotalTime>167</TotalTime>
  <Words>535</Words>
  <Application>Microsoft Office PowerPoint</Application>
  <PresentationFormat>Widescreen</PresentationFormat>
  <Paragraphs>93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Avenir Next LT Pro</vt:lpstr>
      <vt:lpstr>Avenir Next LT Pro Demi</vt:lpstr>
      <vt:lpstr>Avenir Next LT Pro Light</vt:lpstr>
      <vt:lpstr>Calibri</vt:lpstr>
      <vt:lpstr>Custom</vt:lpstr>
      <vt:lpstr>Safe House and Crisis Line Overview</vt:lpstr>
      <vt:lpstr>SAFE HOUSE OVERVIEW</vt:lpstr>
      <vt:lpstr>PowerPoint Presentation</vt:lpstr>
      <vt:lpstr>PowerPoint Presentation</vt:lpstr>
      <vt:lpstr>PowerPoint Presentation</vt:lpstr>
      <vt:lpstr>CRISIS LINE OVERVIEW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Bancroft</dc:creator>
  <cp:lastModifiedBy>Michelle Bancroft</cp:lastModifiedBy>
  <cp:revision>5</cp:revision>
  <dcterms:created xsi:type="dcterms:W3CDTF">2025-10-02T19:59:08Z</dcterms:created>
  <dcterms:modified xsi:type="dcterms:W3CDTF">2025-10-02T22:50:24Z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