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2" r:id="rId4"/>
  </p:sldMasterIdLst>
  <p:sldIdLst>
    <p:sldId id="300" r:id="rId5"/>
    <p:sldId id="260" r:id="rId6"/>
    <p:sldId id="301" r:id="rId7"/>
    <p:sldId id="304" r:id="rId8"/>
    <p:sldId id="303" r:id="rId9"/>
    <p:sldId id="302" r:id="rId10"/>
    <p:sldId id="305" r:id="rId11"/>
    <p:sldId id="306" r:id="rId12"/>
    <p:sldId id="307" r:id="rId13"/>
    <p:sldId id="308" r:id="rId14"/>
    <p:sldId id="287" r:id="rId15"/>
    <p:sldId id="309" r:id="rId16"/>
    <p:sldId id="310" r:id="rId17"/>
    <p:sldId id="311" r:id="rId18"/>
    <p:sldId id="263" r:id="rId19"/>
    <p:sldId id="264" r:id="rId20"/>
    <p:sldId id="285" r:id="rId21"/>
    <p:sldId id="257" r:id="rId22"/>
    <p:sldId id="289" r:id="rId23"/>
    <p:sldId id="29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8" d="100"/>
          <a:sy n="108" d="100"/>
        </p:scale>
        <p:origin x="6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bancroft" userId="45a4e5efa1cbed6a" providerId="LiveId" clId="{88EFCD19-BE16-44A4-AC72-9E210BB05357}"/>
    <pc:docChg chg="custSel modSld">
      <pc:chgData name="michelle bancroft" userId="45a4e5efa1cbed6a" providerId="LiveId" clId="{88EFCD19-BE16-44A4-AC72-9E210BB05357}" dt="2026-09-24T21:04:37.551" v="5" actId="1076"/>
      <pc:docMkLst>
        <pc:docMk/>
      </pc:docMkLst>
      <pc:sldChg chg="modSp mod">
        <pc:chgData name="michelle bancroft" userId="45a4e5efa1cbed6a" providerId="LiveId" clId="{88EFCD19-BE16-44A4-AC72-9E210BB05357}" dt="2026-09-24T21:04:37.551" v="5" actId="1076"/>
        <pc:sldMkLst>
          <pc:docMk/>
          <pc:sldMk cId="3344994343" sldId="298"/>
        </pc:sldMkLst>
        <pc:spChg chg="mod">
          <ac:chgData name="michelle bancroft" userId="45a4e5efa1cbed6a" providerId="LiveId" clId="{88EFCD19-BE16-44A4-AC72-9E210BB05357}" dt="2026-09-24T21:04:37.551" v="5" actId="1076"/>
          <ac:spMkLst>
            <pc:docMk/>
            <pc:sldMk cId="3344994343" sldId="298"/>
            <ac:spMk id="6" creationId="{47EFCE37-6B26-8B89-039C-CB78B0CAE68E}"/>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4" Type="http://schemas.openxmlformats.org/officeDocument/2006/relationships/image" Target="../media/image21.svg"/></Relationships>
</file>

<file path=ppt/diagrams/_rels/data3.xml.rels><?xml version="1.0" encoding="UTF-8" standalone="yes"?>
<Relationships xmlns="http://schemas.openxmlformats.org/package/2006/relationships"><Relationship Id="rId1" Type="http://schemas.openxmlformats.org/officeDocument/2006/relationships/hyperlink" Target="http://www.vinelink.com/"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4" Type="http://schemas.openxmlformats.org/officeDocument/2006/relationships/image" Target="../media/image21.svg"/></Relationships>
</file>

<file path=ppt/diagrams/_rels/drawing3.xml.rels><?xml version="1.0" encoding="UTF-8" standalone="yes"?>
<Relationships xmlns="http://schemas.openxmlformats.org/package/2006/relationships"><Relationship Id="rId1" Type="http://schemas.openxmlformats.org/officeDocument/2006/relationships/hyperlink" Target="http://www.vinelink.com/"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B27542-CE46-4F0A-9FDD-B896ADDEE7B7}" type="doc">
      <dgm:prSet loTypeId="urn:microsoft.com/office/officeart/2018/2/layout/IconVerticalSolid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11B42AEE-CEA2-42FE-BD8C-E9F2A7B4EA36}">
      <dgm:prSet custT="1"/>
      <dgm:spPr/>
      <dgm:t>
        <a:bodyPr/>
        <a:lstStyle/>
        <a:p>
          <a:pPr>
            <a:lnSpc>
              <a:spcPct val="100000"/>
            </a:lnSpc>
          </a:pPr>
          <a:r>
            <a:rPr lang="en-US" sz="1400" b="1">
              <a:latin typeface="Arial" panose="020B0604020202020204" pitchFamily="34" charset="0"/>
              <a:cs typeface="Arial" panose="020B0604020202020204" pitchFamily="34" charset="0"/>
            </a:rPr>
            <a:t>On November 4, 2008, the voters of the State of California approved Proposition 9, the Victims’ Bill of Rights Act of 2008 – known commonly as Marsy’s Law.</a:t>
          </a:r>
          <a:endParaRPr lang="en-US" sz="1400" dirty="0">
            <a:latin typeface="Arial" panose="020B0604020202020204" pitchFamily="34" charset="0"/>
            <a:cs typeface="Arial" panose="020B0604020202020204" pitchFamily="34" charset="0"/>
          </a:endParaRPr>
        </a:p>
      </dgm:t>
    </dgm:pt>
    <dgm:pt modelId="{09F8AFCE-2260-48AA-BD97-2B60FA6A5E0D}" type="parTrans" cxnId="{1CBBFB18-14E5-40AA-9345-F1B1687E0C64}">
      <dgm:prSet/>
      <dgm:spPr/>
      <dgm:t>
        <a:bodyPr/>
        <a:lstStyle/>
        <a:p>
          <a:endParaRPr lang="en-US"/>
        </a:p>
      </dgm:t>
    </dgm:pt>
    <dgm:pt modelId="{2B9DA5A2-C96C-4C34-910A-2D9DA16664DC}" type="sibTrans" cxnId="{1CBBFB18-14E5-40AA-9345-F1B1687E0C64}">
      <dgm:prSet/>
      <dgm:spPr/>
      <dgm:t>
        <a:bodyPr/>
        <a:lstStyle/>
        <a:p>
          <a:endParaRPr lang="en-US"/>
        </a:p>
      </dgm:t>
    </dgm:pt>
    <dgm:pt modelId="{879FC1BC-AD87-4DE5-9050-4786CA4E71DA}">
      <dgm:prSet custT="1"/>
      <dgm:spPr/>
      <dgm:t>
        <a:bodyPr/>
        <a:lstStyle/>
        <a:p>
          <a:pPr>
            <a:lnSpc>
              <a:spcPct val="100000"/>
            </a:lnSpc>
          </a:pPr>
          <a:r>
            <a:rPr lang="en-US" sz="1200" b="1" dirty="0">
              <a:latin typeface="Arial" panose="020B0604020202020204" pitchFamily="34" charset="0"/>
              <a:cs typeface="Arial" panose="020B0604020202020204" pitchFamily="34" charset="0"/>
            </a:rPr>
            <a:t>What Is Marsy’s Law?</a:t>
          </a:r>
          <a:r>
            <a:rPr lang="en-US" sz="120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Marsy’s Law is a measure to provide all victims with rights and due process. </a:t>
          </a:r>
          <a:r>
            <a:rPr lang="en-US" sz="1200" b="0">
              <a:latin typeface="Arial" panose="020B0604020202020204" pitchFamily="34" charset="0"/>
              <a:cs typeface="Arial" panose="020B0604020202020204" pitchFamily="34" charset="0"/>
            </a:rPr>
            <a:t>It </a:t>
          </a:r>
          <a:r>
            <a:rPr lang="en-US" sz="1200">
              <a:latin typeface="Arial" panose="020B0604020202020204" pitchFamily="34" charset="0"/>
              <a:cs typeface="Arial" panose="020B0604020202020204" pitchFamily="34" charset="0"/>
            </a:rPr>
            <a:t>is an Amendment to the state's constitution and certain penal code sections. </a:t>
          </a:r>
          <a:r>
            <a:rPr lang="en-US" sz="1200" dirty="0">
              <a:latin typeface="Arial" panose="020B0604020202020204" pitchFamily="34" charset="0"/>
              <a:cs typeface="Arial" panose="020B0604020202020204" pitchFamily="34" charset="0"/>
            </a:rPr>
            <a:t>The act protects and expands the legal rights of victims of crime to include 17 rights in the judicial process. </a:t>
          </a:r>
        </a:p>
      </dgm:t>
    </dgm:pt>
    <dgm:pt modelId="{798873B0-9275-4FCD-8355-379031C501F6}" type="parTrans" cxnId="{37C59DA5-9A06-4BF0-9327-39F9DCBFC1D7}">
      <dgm:prSet/>
      <dgm:spPr/>
      <dgm:t>
        <a:bodyPr/>
        <a:lstStyle/>
        <a:p>
          <a:endParaRPr lang="en-US"/>
        </a:p>
      </dgm:t>
    </dgm:pt>
    <dgm:pt modelId="{3F2051BA-D59D-404C-969E-B3A8D2BEE1BE}" type="sibTrans" cxnId="{37C59DA5-9A06-4BF0-9327-39F9DCBFC1D7}">
      <dgm:prSet/>
      <dgm:spPr/>
      <dgm:t>
        <a:bodyPr/>
        <a:lstStyle/>
        <a:p>
          <a:endParaRPr lang="en-US"/>
        </a:p>
      </dgm:t>
    </dgm:pt>
    <dgm:pt modelId="{9B606AD8-1CE4-4475-95BF-D44154E29DC8}">
      <dgm:prSet custT="1"/>
      <dgm:spPr/>
      <dgm:t>
        <a:bodyPr/>
        <a:lstStyle/>
        <a:p>
          <a:pPr>
            <a:lnSpc>
              <a:spcPct val="100000"/>
            </a:lnSpc>
          </a:pPr>
          <a:r>
            <a:rPr lang="en-US" sz="1300" b="1">
              <a:latin typeface="Arial" panose="020B0604020202020204" pitchFamily="34" charset="0"/>
              <a:cs typeface="Arial" panose="020B0604020202020204" pitchFamily="34" charset="0"/>
            </a:rPr>
            <a:t>Background:</a:t>
          </a:r>
          <a:r>
            <a:rPr lang="en-US" sz="1300">
              <a:latin typeface="Arial" panose="020B0604020202020204" pitchFamily="34" charset="0"/>
              <a:cs typeface="Arial" panose="020B0604020202020204" pitchFamily="34" charset="0"/>
            </a:rPr>
            <a:t> In 1983, Marsy (a senior at UC Santa Barbara, was stalked and murdered by her ex-boyfriend. Her murderer, Kerry Conley, was tried by a Los Angeles jury and sentenced to life in prison with the possibility of parole. </a:t>
          </a:r>
          <a:endParaRPr lang="en-US" sz="1300" dirty="0">
            <a:latin typeface="Arial" panose="020B0604020202020204" pitchFamily="34" charset="0"/>
            <a:cs typeface="Arial" panose="020B0604020202020204" pitchFamily="34" charset="0"/>
          </a:endParaRPr>
        </a:p>
      </dgm:t>
    </dgm:pt>
    <dgm:pt modelId="{FE0D6AD1-1ADD-4ECE-B235-C4233887C457}" type="parTrans" cxnId="{C6F2F72D-B863-442C-8C51-3E66F210278F}">
      <dgm:prSet/>
      <dgm:spPr/>
      <dgm:t>
        <a:bodyPr/>
        <a:lstStyle/>
        <a:p>
          <a:endParaRPr lang="en-US"/>
        </a:p>
      </dgm:t>
    </dgm:pt>
    <dgm:pt modelId="{A31B1AC2-0E35-4D48-B342-7DCE0CAE3850}" type="sibTrans" cxnId="{C6F2F72D-B863-442C-8C51-3E66F210278F}">
      <dgm:prSet/>
      <dgm:spPr/>
      <dgm:t>
        <a:bodyPr/>
        <a:lstStyle/>
        <a:p>
          <a:endParaRPr lang="en-US"/>
        </a:p>
      </dgm:t>
    </dgm:pt>
    <dgm:pt modelId="{37F363B1-5627-4E1D-B9FC-DCA4ABBB9BDB}">
      <dgm:prSet custT="1"/>
      <dgm:spPr/>
      <dgm:t>
        <a:bodyPr/>
        <a:lstStyle/>
        <a:p>
          <a:pPr>
            <a:lnSpc>
              <a:spcPct val="100000"/>
            </a:lnSpc>
          </a:pPr>
          <a:r>
            <a:rPr lang="en-US" sz="1600" b="1">
              <a:latin typeface="Arial" panose="020B0604020202020204" pitchFamily="34" charset="0"/>
              <a:cs typeface="Arial" panose="020B0604020202020204" pitchFamily="34" charset="0"/>
            </a:rPr>
            <a:t>Since its passage, Marsy's Law has had a major impact on how victims are treated in the state's judicial system. </a:t>
          </a:r>
          <a:endParaRPr lang="en-US" sz="1600" b="1" dirty="0">
            <a:latin typeface="Arial" panose="020B0604020202020204" pitchFamily="34" charset="0"/>
            <a:cs typeface="Arial" panose="020B0604020202020204" pitchFamily="34" charset="0"/>
          </a:endParaRPr>
        </a:p>
      </dgm:t>
    </dgm:pt>
    <dgm:pt modelId="{352E2331-EF03-4C7F-B9FF-6EE708B48203}" type="parTrans" cxnId="{DAF2E272-1A63-4BE6-9135-1AFF25B4A111}">
      <dgm:prSet/>
      <dgm:spPr/>
      <dgm:t>
        <a:bodyPr/>
        <a:lstStyle/>
        <a:p>
          <a:endParaRPr lang="en-US"/>
        </a:p>
      </dgm:t>
    </dgm:pt>
    <dgm:pt modelId="{20D849CE-E8CF-44CB-8D3F-079090D8DF0C}" type="sibTrans" cxnId="{DAF2E272-1A63-4BE6-9135-1AFF25B4A111}">
      <dgm:prSet/>
      <dgm:spPr/>
      <dgm:t>
        <a:bodyPr/>
        <a:lstStyle/>
        <a:p>
          <a:endParaRPr lang="en-US"/>
        </a:p>
      </dgm:t>
    </dgm:pt>
    <dgm:pt modelId="{48287D96-3C2C-4360-B44D-FEE6607F3855}" type="pres">
      <dgm:prSet presAssocID="{91B27542-CE46-4F0A-9FDD-B896ADDEE7B7}" presName="root" presStyleCnt="0">
        <dgm:presLayoutVars>
          <dgm:dir/>
          <dgm:resizeHandles val="exact"/>
        </dgm:presLayoutVars>
      </dgm:prSet>
      <dgm:spPr/>
    </dgm:pt>
    <dgm:pt modelId="{C3B9C699-1C71-468D-BCDD-7269ED126374}" type="pres">
      <dgm:prSet presAssocID="{11B42AEE-CEA2-42FE-BD8C-E9F2A7B4EA36}" presName="compNode" presStyleCnt="0"/>
      <dgm:spPr/>
    </dgm:pt>
    <dgm:pt modelId="{089B0009-18E5-4C13-91A4-014577574C76}" type="pres">
      <dgm:prSet presAssocID="{11B42AEE-CEA2-42FE-BD8C-E9F2A7B4EA36}" presName="bgRect" presStyleLbl="bgShp" presStyleIdx="0" presStyleCnt="4" custLinFactNeighborX="-6222" custLinFactNeighborY="-9296"/>
      <dgm:spPr/>
    </dgm:pt>
    <dgm:pt modelId="{9B93AF88-037A-49B9-A389-994706745618}" type="pres">
      <dgm:prSet presAssocID="{11B42AEE-CEA2-42FE-BD8C-E9F2A7B4EA3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Judge"/>
        </a:ext>
      </dgm:extLst>
    </dgm:pt>
    <dgm:pt modelId="{FA422A37-B8FE-4344-A37F-652958C0E5E6}" type="pres">
      <dgm:prSet presAssocID="{11B42AEE-CEA2-42FE-BD8C-E9F2A7B4EA36}" presName="spaceRect" presStyleCnt="0"/>
      <dgm:spPr/>
    </dgm:pt>
    <dgm:pt modelId="{B3773332-2742-4108-81B5-BFD39D8A9E01}" type="pres">
      <dgm:prSet presAssocID="{11B42AEE-CEA2-42FE-BD8C-E9F2A7B4EA36}" presName="parTx" presStyleLbl="revTx" presStyleIdx="0" presStyleCnt="4">
        <dgm:presLayoutVars>
          <dgm:chMax val="0"/>
          <dgm:chPref val="0"/>
        </dgm:presLayoutVars>
      </dgm:prSet>
      <dgm:spPr/>
    </dgm:pt>
    <dgm:pt modelId="{1FB60A67-0361-49BA-AD01-9FD14B3BE943}" type="pres">
      <dgm:prSet presAssocID="{2B9DA5A2-C96C-4C34-910A-2D9DA16664DC}" presName="sibTrans" presStyleCnt="0"/>
      <dgm:spPr/>
    </dgm:pt>
    <dgm:pt modelId="{A578E2F6-A33A-4B75-B9EA-FC56D515AE49}" type="pres">
      <dgm:prSet presAssocID="{879FC1BC-AD87-4DE5-9050-4786CA4E71DA}" presName="compNode" presStyleCnt="0"/>
      <dgm:spPr/>
    </dgm:pt>
    <dgm:pt modelId="{F749E6D0-0C45-48DA-9586-C5CD5D86DDC8}" type="pres">
      <dgm:prSet presAssocID="{879FC1BC-AD87-4DE5-9050-4786CA4E71DA}" presName="bgRect" presStyleLbl="bgShp" presStyleIdx="1" presStyleCnt="4"/>
      <dgm:spPr/>
    </dgm:pt>
    <dgm:pt modelId="{299046C7-A016-4D69-89C2-C8C3DE69EBB6}" type="pres">
      <dgm:prSet presAssocID="{879FC1BC-AD87-4DE5-9050-4786CA4E71DA}"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5692FA11-4B1F-41BD-8615-5047FD038CEA}" type="pres">
      <dgm:prSet presAssocID="{879FC1BC-AD87-4DE5-9050-4786CA4E71DA}" presName="spaceRect" presStyleCnt="0"/>
      <dgm:spPr/>
    </dgm:pt>
    <dgm:pt modelId="{3EC99939-A668-4485-8EE1-40266CE8FA0E}" type="pres">
      <dgm:prSet presAssocID="{879FC1BC-AD87-4DE5-9050-4786CA4E71DA}" presName="parTx" presStyleLbl="revTx" presStyleIdx="1" presStyleCnt="4">
        <dgm:presLayoutVars>
          <dgm:chMax val="0"/>
          <dgm:chPref val="0"/>
        </dgm:presLayoutVars>
      </dgm:prSet>
      <dgm:spPr/>
    </dgm:pt>
    <dgm:pt modelId="{D6A386DD-44D8-4BCD-A06A-571FD503E871}" type="pres">
      <dgm:prSet presAssocID="{3F2051BA-D59D-404C-969E-B3A8D2BEE1BE}" presName="sibTrans" presStyleCnt="0"/>
      <dgm:spPr/>
    </dgm:pt>
    <dgm:pt modelId="{266BEF64-160A-4BEF-B3E8-8FDF693E1ADE}" type="pres">
      <dgm:prSet presAssocID="{9B606AD8-1CE4-4475-95BF-D44154E29DC8}" presName="compNode" presStyleCnt="0"/>
      <dgm:spPr/>
    </dgm:pt>
    <dgm:pt modelId="{39DCABDB-BB03-4677-99FE-AE3AD50EBB90}" type="pres">
      <dgm:prSet presAssocID="{9B606AD8-1CE4-4475-95BF-D44154E29DC8}" presName="bgRect" presStyleLbl="bgShp" presStyleIdx="2" presStyleCnt="4" custLinFactNeighborX="-29780" custLinFactNeighborY="2901"/>
      <dgm:spPr/>
    </dgm:pt>
    <dgm:pt modelId="{98239230-A2D6-4BA7-883F-C7F99BDB18F5}" type="pres">
      <dgm:prSet presAssocID="{9B606AD8-1CE4-4475-95BF-D44154E29DC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aptain"/>
        </a:ext>
      </dgm:extLst>
    </dgm:pt>
    <dgm:pt modelId="{20C499EF-00C3-449A-95F9-C762852EBB9E}" type="pres">
      <dgm:prSet presAssocID="{9B606AD8-1CE4-4475-95BF-D44154E29DC8}" presName="spaceRect" presStyleCnt="0"/>
      <dgm:spPr/>
    </dgm:pt>
    <dgm:pt modelId="{20B09BDA-EFD9-4749-9BC5-B715CC109284}" type="pres">
      <dgm:prSet presAssocID="{9B606AD8-1CE4-4475-95BF-D44154E29DC8}" presName="parTx" presStyleLbl="revTx" presStyleIdx="2" presStyleCnt="4">
        <dgm:presLayoutVars>
          <dgm:chMax val="0"/>
          <dgm:chPref val="0"/>
        </dgm:presLayoutVars>
      </dgm:prSet>
      <dgm:spPr/>
    </dgm:pt>
    <dgm:pt modelId="{B05C84E4-FD9D-4576-BB22-8F0AD9E0DA7B}" type="pres">
      <dgm:prSet presAssocID="{A31B1AC2-0E35-4D48-B342-7DCE0CAE3850}" presName="sibTrans" presStyleCnt="0"/>
      <dgm:spPr/>
    </dgm:pt>
    <dgm:pt modelId="{12A0F2DF-B9E3-442F-92A3-65619CBD5376}" type="pres">
      <dgm:prSet presAssocID="{37F363B1-5627-4E1D-B9FC-DCA4ABBB9BDB}" presName="compNode" presStyleCnt="0"/>
      <dgm:spPr/>
    </dgm:pt>
    <dgm:pt modelId="{43A4C9B7-DE92-4AFB-B2B7-45471B29550E}" type="pres">
      <dgm:prSet presAssocID="{37F363B1-5627-4E1D-B9FC-DCA4ABBB9BDB}" presName="bgRect" presStyleLbl="bgShp" presStyleIdx="3" presStyleCnt="4"/>
      <dgm:spPr/>
    </dgm:pt>
    <dgm:pt modelId="{80CE236F-F62E-4113-A028-5C9B37C918FD}" type="pres">
      <dgm:prSet presAssocID="{37F363B1-5627-4E1D-B9FC-DCA4ABBB9BD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45688C4E-9725-4FE2-9193-9B4CE6073A2E}" type="pres">
      <dgm:prSet presAssocID="{37F363B1-5627-4E1D-B9FC-DCA4ABBB9BDB}" presName="spaceRect" presStyleCnt="0"/>
      <dgm:spPr/>
    </dgm:pt>
    <dgm:pt modelId="{9BE972EC-2256-4FAC-9053-41D2ED514224}" type="pres">
      <dgm:prSet presAssocID="{37F363B1-5627-4E1D-B9FC-DCA4ABBB9BDB}" presName="parTx" presStyleLbl="revTx" presStyleIdx="3" presStyleCnt="4">
        <dgm:presLayoutVars>
          <dgm:chMax val="0"/>
          <dgm:chPref val="0"/>
        </dgm:presLayoutVars>
      </dgm:prSet>
      <dgm:spPr/>
    </dgm:pt>
  </dgm:ptLst>
  <dgm:cxnLst>
    <dgm:cxn modelId="{B723610B-8B72-4FB1-B21C-CC6A0102CA67}" type="presOf" srcId="{11B42AEE-CEA2-42FE-BD8C-E9F2A7B4EA36}" destId="{B3773332-2742-4108-81B5-BFD39D8A9E01}" srcOrd="0" destOrd="0" presId="urn:microsoft.com/office/officeart/2018/2/layout/IconVerticalSolidList"/>
    <dgm:cxn modelId="{1CBBFB18-14E5-40AA-9345-F1B1687E0C64}" srcId="{91B27542-CE46-4F0A-9FDD-B896ADDEE7B7}" destId="{11B42AEE-CEA2-42FE-BD8C-E9F2A7B4EA36}" srcOrd="0" destOrd="0" parTransId="{09F8AFCE-2260-48AA-BD97-2B60FA6A5E0D}" sibTransId="{2B9DA5A2-C96C-4C34-910A-2D9DA16664DC}"/>
    <dgm:cxn modelId="{C6F2F72D-B863-442C-8C51-3E66F210278F}" srcId="{91B27542-CE46-4F0A-9FDD-B896ADDEE7B7}" destId="{9B606AD8-1CE4-4475-95BF-D44154E29DC8}" srcOrd="2" destOrd="0" parTransId="{FE0D6AD1-1ADD-4ECE-B235-C4233887C457}" sibTransId="{A31B1AC2-0E35-4D48-B342-7DCE0CAE3850}"/>
    <dgm:cxn modelId="{DAF2E272-1A63-4BE6-9135-1AFF25B4A111}" srcId="{91B27542-CE46-4F0A-9FDD-B896ADDEE7B7}" destId="{37F363B1-5627-4E1D-B9FC-DCA4ABBB9BDB}" srcOrd="3" destOrd="0" parTransId="{352E2331-EF03-4C7F-B9FF-6EE708B48203}" sibTransId="{20D849CE-E8CF-44CB-8D3F-079090D8DF0C}"/>
    <dgm:cxn modelId="{6E401356-3F3E-4B4D-8C98-16D159C3FB6C}" type="presOf" srcId="{91B27542-CE46-4F0A-9FDD-B896ADDEE7B7}" destId="{48287D96-3C2C-4360-B44D-FEE6607F3855}" srcOrd="0" destOrd="0" presId="urn:microsoft.com/office/officeart/2018/2/layout/IconVerticalSolidList"/>
    <dgm:cxn modelId="{FCFBBC8A-9122-4B15-8C89-639F2B93405A}" type="presOf" srcId="{37F363B1-5627-4E1D-B9FC-DCA4ABBB9BDB}" destId="{9BE972EC-2256-4FAC-9053-41D2ED514224}" srcOrd="0" destOrd="0" presId="urn:microsoft.com/office/officeart/2018/2/layout/IconVerticalSolidList"/>
    <dgm:cxn modelId="{7212418B-7285-4D8D-95EB-CBB1B45A095D}" type="presOf" srcId="{9B606AD8-1CE4-4475-95BF-D44154E29DC8}" destId="{20B09BDA-EFD9-4749-9BC5-B715CC109284}" srcOrd="0" destOrd="0" presId="urn:microsoft.com/office/officeart/2018/2/layout/IconVerticalSolidList"/>
    <dgm:cxn modelId="{37C59DA5-9A06-4BF0-9327-39F9DCBFC1D7}" srcId="{91B27542-CE46-4F0A-9FDD-B896ADDEE7B7}" destId="{879FC1BC-AD87-4DE5-9050-4786CA4E71DA}" srcOrd="1" destOrd="0" parTransId="{798873B0-9275-4FCD-8355-379031C501F6}" sibTransId="{3F2051BA-D59D-404C-969E-B3A8D2BEE1BE}"/>
    <dgm:cxn modelId="{5EFC28B2-2570-4F66-9D8C-294000437412}" type="presOf" srcId="{879FC1BC-AD87-4DE5-9050-4786CA4E71DA}" destId="{3EC99939-A668-4485-8EE1-40266CE8FA0E}" srcOrd="0" destOrd="0" presId="urn:microsoft.com/office/officeart/2018/2/layout/IconVerticalSolidList"/>
    <dgm:cxn modelId="{C76ADFA1-CEF0-43BF-A985-F74B5B4FD735}" type="presParOf" srcId="{48287D96-3C2C-4360-B44D-FEE6607F3855}" destId="{C3B9C699-1C71-468D-BCDD-7269ED126374}" srcOrd="0" destOrd="0" presId="urn:microsoft.com/office/officeart/2018/2/layout/IconVerticalSolidList"/>
    <dgm:cxn modelId="{953F875F-690D-4215-A48B-6C44D5EDA68C}" type="presParOf" srcId="{C3B9C699-1C71-468D-BCDD-7269ED126374}" destId="{089B0009-18E5-4C13-91A4-014577574C76}" srcOrd="0" destOrd="0" presId="urn:microsoft.com/office/officeart/2018/2/layout/IconVerticalSolidList"/>
    <dgm:cxn modelId="{37A9520C-ABFD-4B4B-8A1B-68CC86A1CCE7}" type="presParOf" srcId="{C3B9C699-1C71-468D-BCDD-7269ED126374}" destId="{9B93AF88-037A-49B9-A389-994706745618}" srcOrd="1" destOrd="0" presId="urn:microsoft.com/office/officeart/2018/2/layout/IconVerticalSolidList"/>
    <dgm:cxn modelId="{DC8CAE7B-101F-45BA-80C6-0C7A30DC0B3E}" type="presParOf" srcId="{C3B9C699-1C71-468D-BCDD-7269ED126374}" destId="{FA422A37-B8FE-4344-A37F-652958C0E5E6}" srcOrd="2" destOrd="0" presId="urn:microsoft.com/office/officeart/2018/2/layout/IconVerticalSolidList"/>
    <dgm:cxn modelId="{0BBFF9ED-4CB6-4D1A-8712-8C4279B73FC4}" type="presParOf" srcId="{C3B9C699-1C71-468D-BCDD-7269ED126374}" destId="{B3773332-2742-4108-81B5-BFD39D8A9E01}" srcOrd="3" destOrd="0" presId="urn:microsoft.com/office/officeart/2018/2/layout/IconVerticalSolidList"/>
    <dgm:cxn modelId="{99EBA7CE-5FDA-4F25-ADF0-91FBF0E45DDD}" type="presParOf" srcId="{48287D96-3C2C-4360-B44D-FEE6607F3855}" destId="{1FB60A67-0361-49BA-AD01-9FD14B3BE943}" srcOrd="1" destOrd="0" presId="urn:microsoft.com/office/officeart/2018/2/layout/IconVerticalSolidList"/>
    <dgm:cxn modelId="{55BA8BBB-473D-4DC6-B66F-D90887E82FB2}" type="presParOf" srcId="{48287D96-3C2C-4360-B44D-FEE6607F3855}" destId="{A578E2F6-A33A-4B75-B9EA-FC56D515AE49}" srcOrd="2" destOrd="0" presId="urn:microsoft.com/office/officeart/2018/2/layout/IconVerticalSolidList"/>
    <dgm:cxn modelId="{250A6F1B-0E21-4670-871E-6E53177E0233}" type="presParOf" srcId="{A578E2F6-A33A-4B75-B9EA-FC56D515AE49}" destId="{F749E6D0-0C45-48DA-9586-C5CD5D86DDC8}" srcOrd="0" destOrd="0" presId="urn:microsoft.com/office/officeart/2018/2/layout/IconVerticalSolidList"/>
    <dgm:cxn modelId="{38B35111-2BB4-49B7-B280-FBBCD3DD76C6}" type="presParOf" srcId="{A578E2F6-A33A-4B75-B9EA-FC56D515AE49}" destId="{299046C7-A016-4D69-89C2-C8C3DE69EBB6}" srcOrd="1" destOrd="0" presId="urn:microsoft.com/office/officeart/2018/2/layout/IconVerticalSolidList"/>
    <dgm:cxn modelId="{55DDCE34-F5DA-4749-A46E-C0BCF57CD3B0}" type="presParOf" srcId="{A578E2F6-A33A-4B75-B9EA-FC56D515AE49}" destId="{5692FA11-4B1F-41BD-8615-5047FD038CEA}" srcOrd="2" destOrd="0" presId="urn:microsoft.com/office/officeart/2018/2/layout/IconVerticalSolidList"/>
    <dgm:cxn modelId="{BA86024B-817F-42AD-A24B-4D643B044EDE}" type="presParOf" srcId="{A578E2F6-A33A-4B75-B9EA-FC56D515AE49}" destId="{3EC99939-A668-4485-8EE1-40266CE8FA0E}" srcOrd="3" destOrd="0" presId="urn:microsoft.com/office/officeart/2018/2/layout/IconVerticalSolidList"/>
    <dgm:cxn modelId="{E4CF5DB2-8CAF-4B10-84D6-27E57C88D367}" type="presParOf" srcId="{48287D96-3C2C-4360-B44D-FEE6607F3855}" destId="{D6A386DD-44D8-4BCD-A06A-571FD503E871}" srcOrd="3" destOrd="0" presId="urn:microsoft.com/office/officeart/2018/2/layout/IconVerticalSolidList"/>
    <dgm:cxn modelId="{9F2FF226-93B0-40A3-9D3A-5C64A19B4092}" type="presParOf" srcId="{48287D96-3C2C-4360-B44D-FEE6607F3855}" destId="{266BEF64-160A-4BEF-B3E8-8FDF693E1ADE}" srcOrd="4" destOrd="0" presId="urn:microsoft.com/office/officeart/2018/2/layout/IconVerticalSolidList"/>
    <dgm:cxn modelId="{A7E4E256-1A47-4926-8CBE-32CDECD4E767}" type="presParOf" srcId="{266BEF64-160A-4BEF-B3E8-8FDF693E1ADE}" destId="{39DCABDB-BB03-4677-99FE-AE3AD50EBB90}" srcOrd="0" destOrd="0" presId="urn:microsoft.com/office/officeart/2018/2/layout/IconVerticalSolidList"/>
    <dgm:cxn modelId="{6DB05DA2-3CD4-4523-BD79-1A86EC8BBFFB}" type="presParOf" srcId="{266BEF64-160A-4BEF-B3E8-8FDF693E1ADE}" destId="{98239230-A2D6-4BA7-883F-C7F99BDB18F5}" srcOrd="1" destOrd="0" presId="urn:microsoft.com/office/officeart/2018/2/layout/IconVerticalSolidList"/>
    <dgm:cxn modelId="{27260782-62AF-4CBD-8202-F35AD8661EEA}" type="presParOf" srcId="{266BEF64-160A-4BEF-B3E8-8FDF693E1ADE}" destId="{20C499EF-00C3-449A-95F9-C762852EBB9E}" srcOrd="2" destOrd="0" presId="urn:microsoft.com/office/officeart/2018/2/layout/IconVerticalSolidList"/>
    <dgm:cxn modelId="{72D3D457-812F-4409-9759-CB8086CFDAB0}" type="presParOf" srcId="{266BEF64-160A-4BEF-B3E8-8FDF693E1ADE}" destId="{20B09BDA-EFD9-4749-9BC5-B715CC109284}" srcOrd="3" destOrd="0" presId="urn:microsoft.com/office/officeart/2018/2/layout/IconVerticalSolidList"/>
    <dgm:cxn modelId="{1428A079-C820-488E-BBD8-4062C24F4448}" type="presParOf" srcId="{48287D96-3C2C-4360-B44D-FEE6607F3855}" destId="{B05C84E4-FD9D-4576-BB22-8F0AD9E0DA7B}" srcOrd="5" destOrd="0" presId="urn:microsoft.com/office/officeart/2018/2/layout/IconVerticalSolidList"/>
    <dgm:cxn modelId="{E57E5033-60AE-4A0D-A6D7-CDCB413BEB6D}" type="presParOf" srcId="{48287D96-3C2C-4360-B44D-FEE6607F3855}" destId="{12A0F2DF-B9E3-442F-92A3-65619CBD5376}" srcOrd="6" destOrd="0" presId="urn:microsoft.com/office/officeart/2018/2/layout/IconVerticalSolidList"/>
    <dgm:cxn modelId="{E71C1CD2-01FC-45F7-AA8F-955DFDF7707C}" type="presParOf" srcId="{12A0F2DF-B9E3-442F-92A3-65619CBD5376}" destId="{43A4C9B7-DE92-4AFB-B2B7-45471B29550E}" srcOrd="0" destOrd="0" presId="urn:microsoft.com/office/officeart/2018/2/layout/IconVerticalSolidList"/>
    <dgm:cxn modelId="{9C957E56-02DF-448E-AA93-10B4EC721049}" type="presParOf" srcId="{12A0F2DF-B9E3-442F-92A3-65619CBD5376}" destId="{80CE236F-F62E-4113-A028-5C9B37C918FD}" srcOrd="1" destOrd="0" presId="urn:microsoft.com/office/officeart/2018/2/layout/IconVerticalSolidList"/>
    <dgm:cxn modelId="{5A4D50D7-BEB7-4216-8DF7-962C9A3919FD}" type="presParOf" srcId="{12A0F2DF-B9E3-442F-92A3-65619CBD5376}" destId="{45688C4E-9725-4FE2-9193-9B4CE6073A2E}" srcOrd="2" destOrd="0" presId="urn:microsoft.com/office/officeart/2018/2/layout/IconVerticalSolidList"/>
    <dgm:cxn modelId="{2688E406-C42E-40EC-9F74-E74517479F4E}" type="presParOf" srcId="{12A0F2DF-B9E3-442F-92A3-65619CBD5376}" destId="{9BE972EC-2256-4FAC-9053-41D2ED51422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854B73-5402-4BAF-B269-DCBFE698CB27}" type="doc">
      <dgm:prSet loTypeId="urn:microsoft.com/office/officeart/2016/7/layout/BasicLinearProcessNumbered" loCatId="process" qsTypeId="urn:microsoft.com/office/officeart/2005/8/quickstyle/simple1#2" qsCatId="simple" csTypeId="urn:microsoft.com/office/officeart/2005/8/colors/accent1_2#1" csCatId="accent1" phldr="1"/>
      <dgm:spPr/>
      <dgm:t>
        <a:bodyPr/>
        <a:lstStyle/>
        <a:p>
          <a:endParaRPr lang="en-US"/>
        </a:p>
      </dgm:t>
    </dgm:pt>
    <dgm:pt modelId="{49E85816-F544-48C4-B576-A080ACA009A3}">
      <dgm:prSet custT="1"/>
      <dgm:spPr/>
      <dgm:t>
        <a:bodyPr/>
        <a:lstStyle/>
        <a:p>
          <a:r>
            <a:rPr lang="en-US" sz="1200" b="1">
              <a:solidFill>
                <a:schemeClr val="bg1">
                  <a:lumMod val="95000"/>
                  <a:lumOff val="5000"/>
                </a:schemeClr>
              </a:solidFill>
              <a:latin typeface="Calibri" panose="020F0502020204030204" pitchFamily="34" charset="0"/>
              <a:cs typeface="Calibri" panose="020F0502020204030204" pitchFamily="34" charset="0"/>
            </a:rPr>
            <a:t>Tell the victim about Marsy’s Law and give a copy of it.</a:t>
          </a:r>
          <a:endParaRPr lang="en-US" sz="1200" b="1" dirty="0">
            <a:solidFill>
              <a:schemeClr val="bg1">
                <a:lumMod val="95000"/>
                <a:lumOff val="5000"/>
              </a:schemeClr>
            </a:solidFill>
            <a:latin typeface="Calibri" panose="020F0502020204030204" pitchFamily="34" charset="0"/>
            <a:cs typeface="Calibri" panose="020F0502020204030204" pitchFamily="34" charset="0"/>
          </a:endParaRPr>
        </a:p>
      </dgm:t>
    </dgm:pt>
    <dgm:pt modelId="{A4283A88-53EA-4D79-B7E5-584582D963B5}" type="parTrans" cxnId="{A2D7A8BE-8274-416D-880D-BAF42EF6666B}">
      <dgm:prSet/>
      <dgm:spPr/>
      <dgm:t>
        <a:bodyPr/>
        <a:lstStyle/>
        <a:p>
          <a:endParaRPr lang="en-US"/>
        </a:p>
      </dgm:t>
    </dgm:pt>
    <dgm:pt modelId="{589A15AB-E5F2-4462-9F1A-8E51DD388BC3}" type="sibTrans" cxnId="{A2D7A8BE-8274-416D-880D-BAF42EF6666B}">
      <dgm:prSet phldrT="1" phldr="0"/>
      <dgm:spPr/>
      <dgm:t>
        <a:bodyPr/>
        <a:lstStyle/>
        <a:p>
          <a:r>
            <a:rPr lang="en-US"/>
            <a:t>1</a:t>
          </a:r>
        </a:p>
      </dgm:t>
    </dgm:pt>
    <dgm:pt modelId="{FF374172-4E78-423F-B661-03D61B23A20D}">
      <dgm:prSet custT="1"/>
      <dgm:spPr/>
      <dgm:t>
        <a:bodyPr/>
        <a:lstStyle/>
        <a:p>
          <a:r>
            <a:rPr lang="en-US" sz="1000" b="1">
              <a:latin typeface="Calibri" panose="020F0502020204030204" pitchFamily="34" charset="0"/>
              <a:cs typeface="Calibri" panose="020F0502020204030204" pitchFamily="34" charset="0"/>
            </a:rPr>
            <a:t>Treat the victim fairly and respectfully, with concern for their privacy. No one is allowed to harass or abuse the victim during the criminal justice process.</a:t>
          </a:r>
          <a:endParaRPr lang="en-US" sz="1000" b="1" dirty="0">
            <a:latin typeface="Calibri" panose="020F0502020204030204" pitchFamily="34" charset="0"/>
            <a:cs typeface="Calibri" panose="020F0502020204030204" pitchFamily="34" charset="0"/>
          </a:endParaRPr>
        </a:p>
      </dgm:t>
    </dgm:pt>
    <dgm:pt modelId="{D3D0ABCB-EBFE-4A4A-B526-3A4AFEBB6A3A}" type="parTrans" cxnId="{7E19FD29-0ED6-4B22-9121-BA8C05E4C1C7}">
      <dgm:prSet/>
      <dgm:spPr/>
      <dgm:t>
        <a:bodyPr/>
        <a:lstStyle/>
        <a:p>
          <a:endParaRPr lang="en-US"/>
        </a:p>
      </dgm:t>
    </dgm:pt>
    <dgm:pt modelId="{128324C6-F0FE-4D34-BA71-EAE6D65DCD76}" type="sibTrans" cxnId="{7E19FD29-0ED6-4B22-9121-BA8C05E4C1C7}">
      <dgm:prSet phldrT="2" phldr="0"/>
      <dgm:spPr/>
      <dgm:t>
        <a:bodyPr/>
        <a:lstStyle/>
        <a:p>
          <a:r>
            <a:rPr lang="en-US"/>
            <a:t>2</a:t>
          </a:r>
        </a:p>
      </dgm:t>
    </dgm:pt>
    <dgm:pt modelId="{A58180AA-E924-4F7C-8E79-4707BA007D9A}">
      <dgm:prSet/>
      <dgm:spPr/>
      <dgm:t>
        <a:bodyPr/>
        <a:lstStyle/>
        <a:p>
          <a:r>
            <a:rPr lang="en-US" b="1" dirty="0">
              <a:latin typeface="Calibri" panose="020F0502020204030204" pitchFamily="34" charset="0"/>
              <a:cs typeface="Calibri" panose="020F0502020204030204" pitchFamily="34" charset="0"/>
            </a:rPr>
            <a:t>Protect the victim’s safety with restraining orders against the defendant or anyone acting for the defendant.</a:t>
          </a:r>
        </a:p>
      </dgm:t>
    </dgm:pt>
    <dgm:pt modelId="{E7B1CCC6-07E1-4FF6-BF32-3E5061A5E1E1}" type="parTrans" cxnId="{5DCD7B73-E44A-4995-BF46-E884EBF5AB31}">
      <dgm:prSet/>
      <dgm:spPr/>
      <dgm:t>
        <a:bodyPr/>
        <a:lstStyle/>
        <a:p>
          <a:endParaRPr lang="en-US"/>
        </a:p>
      </dgm:t>
    </dgm:pt>
    <dgm:pt modelId="{D15DDE1D-030D-42B0-9AF8-C0CA03BDF1CD}" type="sibTrans" cxnId="{5DCD7B73-E44A-4995-BF46-E884EBF5AB31}">
      <dgm:prSet phldrT="3" phldr="0"/>
      <dgm:spPr/>
      <dgm:t>
        <a:bodyPr/>
        <a:lstStyle/>
        <a:p>
          <a:r>
            <a:rPr lang="en-US"/>
            <a:t>3</a:t>
          </a:r>
        </a:p>
      </dgm:t>
    </dgm:pt>
    <dgm:pt modelId="{CE9C2AC7-DA25-46EA-8676-31F4973B1AB4}">
      <dgm:prSet/>
      <dgm:spPr/>
      <dgm:t>
        <a:bodyPr/>
        <a:lstStyle/>
        <a:p>
          <a:r>
            <a:rPr lang="en-US" b="1" dirty="0">
              <a:latin typeface="Calibri" panose="020F0502020204030204" pitchFamily="34" charset="0"/>
              <a:cs typeface="Calibri" panose="020F0502020204030204" pitchFamily="34" charset="0"/>
            </a:rPr>
            <a:t>Consider the victim’s safety and their family’s safety when deciding bail and release conditions</a:t>
          </a:r>
        </a:p>
      </dgm:t>
    </dgm:pt>
    <dgm:pt modelId="{56BCD2B3-7DFD-4421-A39F-435DAEAA0130}" type="parTrans" cxnId="{23058A7F-9487-4FA8-8173-C709A757A4BA}">
      <dgm:prSet/>
      <dgm:spPr/>
      <dgm:t>
        <a:bodyPr/>
        <a:lstStyle/>
        <a:p>
          <a:endParaRPr lang="en-US"/>
        </a:p>
      </dgm:t>
    </dgm:pt>
    <dgm:pt modelId="{A6CFDFD4-6FE2-45C4-80D4-B10034669E30}" type="sibTrans" cxnId="{23058A7F-9487-4FA8-8173-C709A757A4BA}">
      <dgm:prSet phldrT="4" phldr="0"/>
      <dgm:spPr/>
      <dgm:t>
        <a:bodyPr/>
        <a:lstStyle/>
        <a:p>
          <a:r>
            <a:rPr lang="en-US"/>
            <a:t>4</a:t>
          </a:r>
        </a:p>
      </dgm:t>
    </dgm:pt>
    <dgm:pt modelId="{5A6A271F-3FF4-4064-8240-E5314AF7F8AE}">
      <dgm:prSet/>
      <dgm:spPr/>
      <dgm:t>
        <a:bodyPr/>
        <a:lstStyle/>
        <a:p>
          <a:r>
            <a:rPr lang="en-US" b="1" dirty="0">
              <a:latin typeface="Calibri" panose="020F0502020204030204" pitchFamily="34" charset="0"/>
              <a:cs typeface="Calibri" panose="020F0502020204030204" pitchFamily="34" charset="0"/>
            </a:rPr>
            <a:t>Consider the victim’s safety, as well as the safety of your family and the public’s safety when deciding parole.</a:t>
          </a:r>
        </a:p>
      </dgm:t>
    </dgm:pt>
    <dgm:pt modelId="{BC955672-9409-4C2C-B8A5-F447CA02B2BD}" type="parTrans" cxnId="{CAD8FC14-801E-40B4-B4F4-459D9C181DA6}">
      <dgm:prSet/>
      <dgm:spPr/>
      <dgm:t>
        <a:bodyPr/>
        <a:lstStyle/>
        <a:p>
          <a:endParaRPr lang="en-US"/>
        </a:p>
      </dgm:t>
    </dgm:pt>
    <dgm:pt modelId="{FBD53043-A270-448A-8371-5E42A8AB9DAB}" type="sibTrans" cxnId="{CAD8FC14-801E-40B4-B4F4-459D9C181DA6}">
      <dgm:prSet phldrT="5" phldr="0"/>
      <dgm:spPr/>
      <dgm:t>
        <a:bodyPr/>
        <a:lstStyle/>
        <a:p>
          <a:r>
            <a:rPr lang="en-US"/>
            <a:t>5</a:t>
          </a:r>
        </a:p>
      </dgm:t>
    </dgm:pt>
    <dgm:pt modelId="{E524018C-B106-49B8-94D9-BCEFCD9D1175}">
      <dgm:prSet/>
      <dgm:spPr/>
      <dgm:t>
        <a:bodyPr/>
        <a:lstStyle/>
        <a:p>
          <a:r>
            <a:rPr lang="en-US" b="1" dirty="0">
              <a:latin typeface="Calibri" panose="020F0502020204030204" pitchFamily="34" charset="0"/>
              <a:cs typeface="Calibri" panose="020F0502020204030204" pitchFamily="34" charset="0"/>
            </a:rPr>
            <a:t>Process the trial and other criminal proceedings without delay.</a:t>
          </a:r>
        </a:p>
      </dgm:t>
    </dgm:pt>
    <dgm:pt modelId="{BC53F8BD-F164-4B55-BA77-DE67DB3DBB9A}" type="parTrans" cxnId="{6578D2AF-5F94-4557-B9E9-D8E6030CFBEF}">
      <dgm:prSet/>
      <dgm:spPr/>
      <dgm:t>
        <a:bodyPr/>
        <a:lstStyle/>
        <a:p>
          <a:endParaRPr lang="en-US"/>
        </a:p>
      </dgm:t>
    </dgm:pt>
    <dgm:pt modelId="{8D48F274-8C25-424B-8CD9-CF63950596F0}" type="sibTrans" cxnId="{6578D2AF-5F94-4557-B9E9-D8E6030CFBEF}">
      <dgm:prSet phldrT="6" phldr="0"/>
      <dgm:spPr/>
      <dgm:t>
        <a:bodyPr/>
        <a:lstStyle/>
        <a:p>
          <a:r>
            <a:rPr lang="en-US"/>
            <a:t>6</a:t>
          </a:r>
        </a:p>
      </dgm:t>
    </dgm:pt>
    <dgm:pt modelId="{6FD9C2F1-F411-49F7-8CEA-443A41682FC5}" type="pres">
      <dgm:prSet presAssocID="{A3854B73-5402-4BAF-B269-DCBFE698CB27}" presName="Name0" presStyleCnt="0">
        <dgm:presLayoutVars>
          <dgm:animLvl val="lvl"/>
          <dgm:resizeHandles val="exact"/>
        </dgm:presLayoutVars>
      </dgm:prSet>
      <dgm:spPr/>
    </dgm:pt>
    <dgm:pt modelId="{E485AB47-22EF-483A-84E0-C69011D24BAF}" type="pres">
      <dgm:prSet presAssocID="{49E85816-F544-48C4-B576-A080ACA009A3}" presName="compositeNode" presStyleCnt="0">
        <dgm:presLayoutVars>
          <dgm:bulletEnabled val="1"/>
        </dgm:presLayoutVars>
      </dgm:prSet>
      <dgm:spPr/>
    </dgm:pt>
    <dgm:pt modelId="{39FB977C-F91B-4DB3-A253-2B67766AB0A8}" type="pres">
      <dgm:prSet presAssocID="{49E85816-F544-48C4-B576-A080ACA009A3}" presName="bgRect" presStyleLbl="bgAccFollowNode1" presStyleIdx="0" presStyleCnt="6"/>
      <dgm:spPr/>
    </dgm:pt>
    <dgm:pt modelId="{8F1E79E1-BC2F-46C8-AFC5-1A23D6CFC455}" type="pres">
      <dgm:prSet presAssocID="{589A15AB-E5F2-4462-9F1A-8E51DD388BC3}" presName="sibTransNodeCircle" presStyleLbl="alignNode1" presStyleIdx="0" presStyleCnt="12">
        <dgm:presLayoutVars>
          <dgm:chMax val="0"/>
          <dgm:bulletEnabled/>
        </dgm:presLayoutVars>
      </dgm:prSet>
      <dgm:spPr/>
    </dgm:pt>
    <dgm:pt modelId="{E3DA455E-4267-4165-8637-9CB353EEFC5F}" type="pres">
      <dgm:prSet presAssocID="{49E85816-F544-48C4-B576-A080ACA009A3}" presName="bottomLine" presStyleLbl="alignNode1" presStyleIdx="1" presStyleCnt="12">
        <dgm:presLayoutVars/>
      </dgm:prSet>
      <dgm:spPr/>
    </dgm:pt>
    <dgm:pt modelId="{41615994-5264-4506-B056-EA2EF658726C}" type="pres">
      <dgm:prSet presAssocID="{49E85816-F544-48C4-B576-A080ACA009A3}" presName="nodeText" presStyleLbl="bgAccFollowNode1" presStyleIdx="0" presStyleCnt="6">
        <dgm:presLayoutVars>
          <dgm:bulletEnabled val="1"/>
        </dgm:presLayoutVars>
      </dgm:prSet>
      <dgm:spPr/>
    </dgm:pt>
    <dgm:pt modelId="{B31EB55D-DD32-4E86-BD42-68E4C3A84BBD}" type="pres">
      <dgm:prSet presAssocID="{589A15AB-E5F2-4462-9F1A-8E51DD388BC3}" presName="sibTrans" presStyleCnt="0"/>
      <dgm:spPr/>
    </dgm:pt>
    <dgm:pt modelId="{F4E63F2B-75ED-4793-939A-C97094010615}" type="pres">
      <dgm:prSet presAssocID="{FF374172-4E78-423F-B661-03D61B23A20D}" presName="compositeNode" presStyleCnt="0">
        <dgm:presLayoutVars>
          <dgm:bulletEnabled val="1"/>
        </dgm:presLayoutVars>
      </dgm:prSet>
      <dgm:spPr/>
    </dgm:pt>
    <dgm:pt modelId="{53DDBA1E-62B1-4A09-AA50-76DA851FE8AE}" type="pres">
      <dgm:prSet presAssocID="{FF374172-4E78-423F-B661-03D61B23A20D}" presName="bgRect" presStyleLbl="bgAccFollowNode1" presStyleIdx="1" presStyleCnt="6" custScaleY="101503"/>
      <dgm:spPr/>
    </dgm:pt>
    <dgm:pt modelId="{55858447-76C3-454E-877D-19B17A21747A}" type="pres">
      <dgm:prSet presAssocID="{128324C6-F0FE-4D34-BA71-EAE6D65DCD76}" presName="sibTransNodeCircle" presStyleLbl="alignNode1" presStyleIdx="2" presStyleCnt="12">
        <dgm:presLayoutVars>
          <dgm:chMax val="0"/>
          <dgm:bulletEnabled/>
        </dgm:presLayoutVars>
      </dgm:prSet>
      <dgm:spPr/>
    </dgm:pt>
    <dgm:pt modelId="{F621B595-767C-4804-8C99-2044AA1629FC}" type="pres">
      <dgm:prSet presAssocID="{FF374172-4E78-423F-B661-03D61B23A20D}" presName="bottomLine" presStyleLbl="alignNode1" presStyleIdx="3" presStyleCnt="12">
        <dgm:presLayoutVars/>
      </dgm:prSet>
      <dgm:spPr/>
    </dgm:pt>
    <dgm:pt modelId="{36115AE5-A444-410E-B331-297AA4BF42F9}" type="pres">
      <dgm:prSet presAssocID="{FF374172-4E78-423F-B661-03D61B23A20D}" presName="nodeText" presStyleLbl="bgAccFollowNode1" presStyleIdx="1" presStyleCnt="6">
        <dgm:presLayoutVars>
          <dgm:bulletEnabled val="1"/>
        </dgm:presLayoutVars>
      </dgm:prSet>
      <dgm:spPr/>
    </dgm:pt>
    <dgm:pt modelId="{C76502D7-0D19-49FF-AFD8-000F82F4D3CA}" type="pres">
      <dgm:prSet presAssocID="{128324C6-F0FE-4D34-BA71-EAE6D65DCD76}" presName="sibTrans" presStyleCnt="0"/>
      <dgm:spPr/>
    </dgm:pt>
    <dgm:pt modelId="{6C61EDB1-DCAC-42C4-850A-4ED9C3CA4189}" type="pres">
      <dgm:prSet presAssocID="{A58180AA-E924-4F7C-8E79-4707BA007D9A}" presName="compositeNode" presStyleCnt="0">
        <dgm:presLayoutVars>
          <dgm:bulletEnabled val="1"/>
        </dgm:presLayoutVars>
      </dgm:prSet>
      <dgm:spPr/>
    </dgm:pt>
    <dgm:pt modelId="{94CBB7C7-A463-49ED-AF3D-03A4FD6CA723}" type="pres">
      <dgm:prSet presAssocID="{A58180AA-E924-4F7C-8E79-4707BA007D9A}" presName="bgRect" presStyleLbl="bgAccFollowNode1" presStyleIdx="2" presStyleCnt="6"/>
      <dgm:spPr/>
    </dgm:pt>
    <dgm:pt modelId="{716422BF-F3FB-48E0-BDF4-0D874E2CB21E}" type="pres">
      <dgm:prSet presAssocID="{D15DDE1D-030D-42B0-9AF8-C0CA03BDF1CD}" presName="sibTransNodeCircle" presStyleLbl="alignNode1" presStyleIdx="4" presStyleCnt="12">
        <dgm:presLayoutVars>
          <dgm:chMax val="0"/>
          <dgm:bulletEnabled/>
        </dgm:presLayoutVars>
      </dgm:prSet>
      <dgm:spPr/>
    </dgm:pt>
    <dgm:pt modelId="{CB8FC4F9-8417-41E7-B66F-25CC8EBDD067}" type="pres">
      <dgm:prSet presAssocID="{A58180AA-E924-4F7C-8E79-4707BA007D9A}" presName="bottomLine" presStyleLbl="alignNode1" presStyleIdx="5" presStyleCnt="12">
        <dgm:presLayoutVars/>
      </dgm:prSet>
      <dgm:spPr/>
    </dgm:pt>
    <dgm:pt modelId="{371EAB55-624C-4A2B-8613-AE1885D56EF4}" type="pres">
      <dgm:prSet presAssocID="{A58180AA-E924-4F7C-8E79-4707BA007D9A}" presName="nodeText" presStyleLbl="bgAccFollowNode1" presStyleIdx="2" presStyleCnt="6">
        <dgm:presLayoutVars>
          <dgm:bulletEnabled val="1"/>
        </dgm:presLayoutVars>
      </dgm:prSet>
      <dgm:spPr/>
    </dgm:pt>
    <dgm:pt modelId="{48ECC2AE-218B-46FC-916C-5D80114334F9}" type="pres">
      <dgm:prSet presAssocID="{D15DDE1D-030D-42B0-9AF8-C0CA03BDF1CD}" presName="sibTrans" presStyleCnt="0"/>
      <dgm:spPr/>
    </dgm:pt>
    <dgm:pt modelId="{D4A3BCC3-819F-48DD-9409-23E0D772A881}" type="pres">
      <dgm:prSet presAssocID="{CE9C2AC7-DA25-46EA-8676-31F4973B1AB4}" presName="compositeNode" presStyleCnt="0">
        <dgm:presLayoutVars>
          <dgm:bulletEnabled val="1"/>
        </dgm:presLayoutVars>
      </dgm:prSet>
      <dgm:spPr/>
    </dgm:pt>
    <dgm:pt modelId="{87AFE972-5ED9-4B43-A54D-A36B7ADA13E1}" type="pres">
      <dgm:prSet presAssocID="{CE9C2AC7-DA25-46EA-8676-31F4973B1AB4}" presName="bgRect" presStyleLbl="bgAccFollowNode1" presStyleIdx="3" presStyleCnt="6"/>
      <dgm:spPr/>
    </dgm:pt>
    <dgm:pt modelId="{DC993B92-3DCC-4B82-82E3-E60FDE600B0A}" type="pres">
      <dgm:prSet presAssocID="{A6CFDFD4-6FE2-45C4-80D4-B10034669E30}" presName="sibTransNodeCircle" presStyleLbl="alignNode1" presStyleIdx="6" presStyleCnt="12">
        <dgm:presLayoutVars>
          <dgm:chMax val="0"/>
          <dgm:bulletEnabled/>
        </dgm:presLayoutVars>
      </dgm:prSet>
      <dgm:spPr/>
    </dgm:pt>
    <dgm:pt modelId="{5C63FA20-724D-4FCA-9FF8-3D3A21C13441}" type="pres">
      <dgm:prSet presAssocID="{CE9C2AC7-DA25-46EA-8676-31F4973B1AB4}" presName="bottomLine" presStyleLbl="alignNode1" presStyleIdx="7" presStyleCnt="12">
        <dgm:presLayoutVars/>
      </dgm:prSet>
      <dgm:spPr/>
    </dgm:pt>
    <dgm:pt modelId="{3E2671E0-128E-4B5B-BFCB-69C74F1D0301}" type="pres">
      <dgm:prSet presAssocID="{CE9C2AC7-DA25-46EA-8676-31F4973B1AB4}" presName="nodeText" presStyleLbl="bgAccFollowNode1" presStyleIdx="3" presStyleCnt="6">
        <dgm:presLayoutVars>
          <dgm:bulletEnabled val="1"/>
        </dgm:presLayoutVars>
      </dgm:prSet>
      <dgm:spPr/>
    </dgm:pt>
    <dgm:pt modelId="{AC744BDC-D248-4DA9-9FDD-9CB541A081C1}" type="pres">
      <dgm:prSet presAssocID="{A6CFDFD4-6FE2-45C4-80D4-B10034669E30}" presName="sibTrans" presStyleCnt="0"/>
      <dgm:spPr/>
    </dgm:pt>
    <dgm:pt modelId="{11B402B9-4C0E-4F12-8852-47FE470D24FC}" type="pres">
      <dgm:prSet presAssocID="{5A6A271F-3FF4-4064-8240-E5314AF7F8AE}" presName="compositeNode" presStyleCnt="0">
        <dgm:presLayoutVars>
          <dgm:bulletEnabled val="1"/>
        </dgm:presLayoutVars>
      </dgm:prSet>
      <dgm:spPr/>
    </dgm:pt>
    <dgm:pt modelId="{952AE4FE-55D9-410C-B182-BBC4877657FC}" type="pres">
      <dgm:prSet presAssocID="{5A6A271F-3FF4-4064-8240-E5314AF7F8AE}" presName="bgRect" presStyleLbl="bgAccFollowNode1" presStyleIdx="4" presStyleCnt="6"/>
      <dgm:spPr/>
    </dgm:pt>
    <dgm:pt modelId="{0974B77A-EACA-42BC-87B6-DDBDBFEF9B8D}" type="pres">
      <dgm:prSet presAssocID="{FBD53043-A270-448A-8371-5E42A8AB9DAB}" presName="sibTransNodeCircle" presStyleLbl="alignNode1" presStyleIdx="8" presStyleCnt="12">
        <dgm:presLayoutVars>
          <dgm:chMax val="0"/>
          <dgm:bulletEnabled/>
        </dgm:presLayoutVars>
      </dgm:prSet>
      <dgm:spPr/>
    </dgm:pt>
    <dgm:pt modelId="{1A6AE982-436A-4579-B145-180024B4E48C}" type="pres">
      <dgm:prSet presAssocID="{5A6A271F-3FF4-4064-8240-E5314AF7F8AE}" presName="bottomLine" presStyleLbl="alignNode1" presStyleIdx="9" presStyleCnt="12">
        <dgm:presLayoutVars/>
      </dgm:prSet>
      <dgm:spPr/>
    </dgm:pt>
    <dgm:pt modelId="{6F42F786-28F3-40E9-A023-B7EF1B5AC79B}" type="pres">
      <dgm:prSet presAssocID="{5A6A271F-3FF4-4064-8240-E5314AF7F8AE}" presName="nodeText" presStyleLbl="bgAccFollowNode1" presStyleIdx="4" presStyleCnt="6">
        <dgm:presLayoutVars>
          <dgm:bulletEnabled val="1"/>
        </dgm:presLayoutVars>
      </dgm:prSet>
      <dgm:spPr/>
    </dgm:pt>
    <dgm:pt modelId="{1F94FA29-4188-41F4-8875-C50E6AF49826}" type="pres">
      <dgm:prSet presAssocID="{FBD53043-A270-448A-8371-5E42A8AB9DAB}" presName="sibTrans" presStyleCnt="0"/>
      <dgm:spPr/>
    </dgm:pt>
    <dgm:pt modelId="{578C0E14-A6CD-46C7-AC45-C23E7390164E}" type="pres">
      <dgm:prSet presAssocID="{E524018C-B106-49B8-94D9-BCEFCD9D1175}" presName="compositeNode" presStyleCnt="0">
        <dgm:presLayoutVars>
          <dgm:bulletEnabled val="1"/>
        </dgm:presLayoutVars>
      </dgm:prSet>
      <dgm:spPr/>
    </dgm:pt>
    <dgm:pt modelId="{7A3EF693-25A4-44DD-A0A9-981DC8B6EB01}" type="pres">
      <dgm:prSet presAssocID="{E524018C-B106-49B8-94D9-BCEFCD9D1175}" presName="bgRect" presStyleLbl="bgAccFollowNode1" presStyleIdx="5" presStyleCnt="6"/>
      <dgm:spPr/>
    </dgm:pt>
    <dgm:pt modelId="{2FD7C6C6-7CE0-432C-A698-C0BEF6EDEB2A}" type="pres">
      <dgm:prSet presAssocID="{8D48F274-8C25-424B-8CD9-CF63950596F0}" presName="sibTransNodeCircle" presStyleLbl="alignNode1" presStyleIdx="10" presStyleCnt="12">
        <dgm:presLayoutVars>
          <dgm:chMax val="0"/>
          <dgm:bulletEnabled/>
        </dgm:presLayoutVars>
      </dgm:prSet>
      <dgm:spPr/>
    </dgm:pt>
    <dgm:pt modelId="{7726ED6C-3F5F-4550-9A65-1FDF27261A22}" type="pres">
      <dgm:prSet presAssocID="{E524018C-B106-49B8-94D9-BCEFCD9D1175}" presName="bottomLine" presStyleLbl="alignNode1" presStyleIdx="11" presStyleCnt="12">
        <dgm:presLayoutVars/>
      </dgm:prSet>
      <dgm:spPr/>
    </dgm:pt>
    <dgm:pt modelId="{98B2D698-E862-41D8-B781-74EEF32A3626}" type="pres">
      <dgm:prSet presAssocID="{E524018C-B106-49B8-94D9-BCEFCD9D1175}" presName="nodeText" presStyleLbl="bgAccFollowNode1" presStyleIdx="5" presStyleCnt="6">
        <dgm:presLayoutVars>
          <dgm:bulletEnabled val="1"/>
        </dgm:presLayoutVars>
      </dgm:prSet>
      <dgm:spPr/>
    </dgm:pt>
  </dgm:ptLst>
  <dgm:cxnLst>
    <dgm:cxn modelId="{834B1F05-2C24-4847-8A58-F98E4493A22A}" type="presOf" srcId="{CE9C2AC7-DA25-46EA-8676-31F4973B1AB4}" destId="{3E2671E0-128E-4B5B-BFCB-69C74F1D0301}" srcOrd="1" destOrd="0" presId="urn:microsoft.com/office/officeart/2016/7/layout/BasicLinearProcessNumbered"/>
    <dgm:cxn modelId="{35745A06-E3B1-470D-9FCF-74E22025156F}" type="presOf" srcId="{D15DDE1D-030D-42B0-9AF8-C0CA03BDF1CD}" destId="{716422BF-F3FB-48E0-BDF4-0D874E2CB21E}" srcOrd="0" destOrd="0" presId="urn:microsoft.com/office/officeart/2016/7/layout/BasicLinearProcessNumbered"/>
    <dgm:cxn modelId="{CAD8FC14-801E-40B4-B4F4-459D9C181DA6}" srcId="{A3854B73-5402-4BAF-B269-DCBFE698CB27}" destId="{5A6A271F-3FF4-4064-8240-E5314AF7F8AE}" srcOrd="4" destOrd="0" parTransId="{BC955672-9409-4C2C-B8A5-F447CA02B2BD}" sibTransId="{FBD53043-A270-448A-8371-5E42A8AB9DAB}"/>
    <dgm:cxn modelId="{3E692E23-FBFB-4C5C-B568-48E685FDFFEE}" type="presOf" srcId="{FF374172-4E78-423F-B661-03D61B23A20D}" destId="{53DDBA1E-62B1-4A09-AA50-76DA851FE8AE}" srcOrd="0" destOrd="0" presId="urn:microsoft.com/office/officeart/2016/7/layout/BasicLinearProcessNumbered"/>
    <dgm:cxn modelId="{69045B23-8636-444E-B6AD-DF20BA723842}" type="presOf" srcId="{589A15AB-E5F2-4462-9F1A-8E51DD388BC3}" destId="{8F1E79E1-BC2F-46C8-AFC5-1A23D6CFC455}" srcOrd="0" destOrd="0" presId="urn:microsoft.com/office/officeart/2016/7/layout/BasicLinearProcessNumbered"/>
    <dgm:cxn modelId="{7E19FD29-0ED6-4B22-9121-BA8C05E4C1C7}" srcId="{A3854B73-5402-4BAF-B269-DCBFE698CB27}" destId="{FF374172-4E78-423F-B661-03D61B23A20D}" srcOrd="1" destOrd="0" parTransId="{D3D0ABCB-EBFE-4A4A-B526-3A4AFEBB6A3A}" sibTransId="{128324C6-F0FE-4D34-BA71-EAE6D65DCD76}"/>
    <dgm:cxn modelId="{C0C66431-E36C-46C7-A3E4-B9FF0AAF378F}" type="presOf" srcId="{A58180AA-E924-4F7C-8E79-4707BA007D9A}" destId="{371EAB55-624C-4A2B-8613-AE1885D56EF4}" srcOrd="1" destOrd="0" presId="urn:microsoft.com/office/officeart/2016/7/layout/BasicLinearProcessNumbered"/>
    <dgm:cxn modelId="{ED581B39-5B17-4842-83FB-ABC29BF20D14}" type="presOf" srcId="{FF374172-4E78-423F-B661-03D61B23A20D}" destId="{36115AE5-A444-410E-B331-297AA4BF42F9}" srcOrd="1" destOrd="0" presId="urn:microsoft.com/office/officeart/2016/7/layout/BasicLinearProcessNumbered"/>
    <dgm:cxn modelId="{F8A21840-B3C3-4D40-BDB3-1C57CD079B74}" type="presOf" srcId="{5A6A271F-3FF4-4064-8240-E5314AF7F8AE}" destId="{952AE4FE-55D9-410C-B182-BBC4877657FC}" srcOrd="0" destOrd="0" presId="urn:microsoft.com/office/officeart/2016/7/layout/BasicLinearProcessNumbered"/>
    <dgm:cxn modelId="{B957BC45-B73C-464C-9E30-6DD6BD2E0235}" type="presOf" srcId="{CE9C2AC7-DA25-46EA-8676-31F4973B1AB4}" destId="{87AFE972-5ED9-4B43-A54D-A36B7ADA13E1}" srcOrd="0" destOrd="0" presId="urn:microsoft.com/office/officeart/2016/7/layout/BasicLinearProcessNumbered"/>
    <dgm:cxn modelId="{D0FC3848-13DA-4280-A2FC-B10F98556909}" type="presOf" srcId="{8D48F274-8C25-424B-8CD9-CF63950596F0}" destId="{2FD7C6C6-7CE0-432C-A698-C0BEF6EDEB2A}" srcOrd="0" destOrd="0" presId="urn:microsoft.com/office/officeart/2016/7/layout/BasicLinearProcessNumbered"/>
    <dgm:cxn modelId="{1FE8594B-8497-487C-B2F8-3ED9B4CE3FD6}" type="presOf" srcId="{A3854B73-5402-4BAF-B269-DCBFE698CB27}" destId="{6FD9C2F1-F411-49F7-8CEA-443A41682FC5}" srcOrd="0" destOrd="0" presId="urn:microsoft.com/office/officeart/2016/7/layout/BasicLinearProcessNumbered"/>
    <dgm:cxn modelId="{0BDE2773-1152-47C6-A1FC-088F3AC1C3FC}" type="presOf" srcId="{A58180AA-E924-4F7C-8E79-4707BA007D9A}" destId="{94CBB7C7-A463-49ED-AF3D-03A4FD6CA723}" srcOrd="0" destOrd="0" presId="urn:microsoft.com/office/officeart/2016/7/layout/BasicLinearProcessNumbered"/>
    <dgm:cxn modelId="{5DCD7B73-E44A-4995-BF46-E884EBF5AB31}" srcId="{A3854B73-5402-4BAF-B269-DCBFE698CB27}" destId="{A58180AA-E924-4F7C-8E79-4707BA007D9A}" srcOrd="2" destOrd="0" parTransId="{E7B1CCC6-07E1-4FF6-BF32-3E5061A5E1E1}" sibTransId="{D15DDE1D-030D-42B0-9AF8-C0CA03BDF1CD}"/>
    <dgm:cxn modelId="{23058A7F-9487-4FA8-8173-C709A757A4BA}" srcId="{A3854B73-5402-4BAF-B269-DCBFE698CB27}" destId="{CE9C2AC7-DA25-46EA-8676-31F4973B1AB4}" srcOrd="3" destOrd="0" parTransId="{56BCD2B3-7DFD-4421-A39F-435DAEAA0130}" sibTransId="{A6CFDFD4-6FE2-45C4-80D4-B10034669E30}"/>
    <dgm:cxn modelId="{5F0C719C-89FE-4F98-B5A7-6F829F11C6D2}" type="presOf" srcId="{E524018C-B106-49B8-94D9-BCEFCD9D1175}" destId="{98B2D698-E862-41D8-B781-74EEF32A3626}" srcOrd="1" destOrd="0" presId="urn:microsoft.com/office/officeart/2016/7/layout/BasicLinearProcessNumbered"/>
    <dgm:cxn modelId="{4C5972A9-C5F0-4B2F-A2B0-58762E59B75A}" type="presOf" srcId="{5A6A271F-3FF4-4064-8240-E5314AF7F8AE}" destId="{6F42F786-28F3-40E9-A023-B7EF1B5AC79B}" srcOrd="1" destOrd="0" presId="urn:microsoft.com/office/officeart/2016/7/layout/BasicLinearProcessNumbered"/>
    <dgm:cxn modelId="{6578D2AF-5F94-4557-B9E9-D8E6030CFBEF}" srcId="{A3854B73-5402-4BAF-B269-DCBFE698CB27}" destId="{E524018C-B106-49B8-94D9-BCEFCD9D1175}" srcOrd="5" destOrd="0" parTransId="{BC53F8BD-F164-4B55-BA77-DE67DB3DBB9A}" sibTransId="{8D48F274-8C25-424B-8CD9-CF63950596F0}"/>
    <dgm:cxn modelId="{A2D7A8BE-8274-416D-880D-BAF42EF6666B}" srcId="{A3854B73-5402-4BAF-B269-DCBFE698CB27}" destId="{49E85816-F544-48C4-B576-A080ACA009A3}" srcOrd="0" destOrd="0" parTransId="{A4283A88-53EA-4D79-B7E5-584582D963B5}" sibTransId="{589A15AB-E5F2-4462-9F1A-8E51DD388BC3}"/>
    <dgm:cxn modelId="{A0F7B7C3-661C-42A4-BB87-63CBFC87DABA}" type="presOf" srcId="{49E85816-F544-48C4-B576-A080ACA009A3}" destId="{39FB977C-F91B-4DB3-A253-2B67766AB0A8}" srcOrd="0" destOrd="0" presId="urn:microsoft.com/office/officeart/2016/7/layout/BasicLinearProcessNumbered"/>
    <dgm:cxn modelId="{295C5CC4-15AD-4CAE-BDF5-F77CB6383561}" type="presOf" srcId="{A6CFDFD4-6FE2-45C4-80D4-B10034669E30}" destId="{DC993B92-3DCC-4B82-82E3-E60FDE600B0A}" srcOrd="0" destOrd="0" presId="urn:microsoft.com/office/officeart/2016/7/layout/BasicLinearProcessNumbered"/>
    <dgm:cxn modelId="{2FA4CFCE-DB3E-4B8D-A052-76A55F6F48DE}" type="presOf" srcId="{E524018C-B106-49B8-94D9-BCEFCD9D1175}" destId="{7A3EF693-25A4-44DD-A0A9-981DC8B6EB01}" srcOrd="0" destOrd="0" presId="urn:microsoft.com/office/officeart/2016/7/layout/BasicLinearProcessNumbered"/>
    <dgm:cxn modelId="{F6D15CCF-DF03-4EE1-B9AB-6E7172CE57ED}" type="presOf" srcId="{128324C6-F0FE-4D34-BA71-EAE6D65DCD76}" destId="{55858447-76C3-454E-877D-19B17A21747A}" srcOrd="0" destOrd="0" presId="urn:microsoft.com/office/officeart/2016/7/layout/BasicLinearProcessNumbered"/>
    <dgm:cxn modelId="{589EB6E9-FB7E-4F93-8DCB-D310464C21EC}" type="presOf" srcId="{FBD53043-A270-448A-8371-5E42A8AB9DAB}" destId="{0974B77A-EACA-42BC-87B6-DDBDBFEF9B8D}" srcOrd="0" destOrd="0" presId="urn:microsoft.com/office/officeart/2016/7/layout/BasicLinearProcessNumbered"/>
    <dgm:cxn modelId="{C039FEF6-27B7-49A2-A1A2-BEB33D5F8443}" type="presOf" srcId="{49E85816-F544-48C4-B576-A080ACA009A3}" destId="{41615994-5264-4506-B056-EA2EF658726C}" srcOrd="1" destOrd="0" presId="urn:microsoft.com/office/officeart/2016/7/layout/BasicLinearProcessNumbered"/>
    <dgm:cxn modelId="{A7312854-A43C-4022-A714-4255F295F530}" type="presParOf" srcId="{6FD9C2F1-F411-49F7-8CEA-443A41682FC5}" destId="{E485AB47-22EF-483A-84E0-C69011D24BAF}" srcOrd="0" destOrd="0" presId="urn:microsoft.com/office/officeart/2016/7/layout/BasicLinearProcessNumbered"/>
    <dgm:cxn modelId="{24B573C8-05CA-46E5-AF1C-E211CBC67564}" type="presParOf" srcId="{E485AB47-22EF-483A-84E0-C69011D24BAF}" destId="{39FB977C-F91B-4DB3-A253-2B67766AB0A8}" srcOrd="0" destOrd="0" presId="urn:microsoft.com/office/officeart/2016/7/layout/BasicLinearProcessNumbered"/>
    <dgm:cxn modelId="{F2763087-9224-4962-A41B-D4A6CBF64360}" type="presParOf" srcId="{E485AB47-22EF-483A-84E0-C69011D24BAF}" destId="{8F1E79E1-BC2F-46C8-AFC5-1A23D6CFC455}" srcOrd="1" destOrd="0" presId="urn:microsoft.com/office/officeart/2016/7/layout/BasicLinearProcessNumbered"/>
    <dgm:cxn modelId="{BBFB9409-A386-4984-A162-81D7F01ACA26}" type="presParOf" srcId="{E485AB47-22EF-483A-84E0-C69011D24BAF}" destId="{E3DA455E-4267-4165-8637-9CB353EEFC5F}" srcOrd="2" destOrd="0" presId="urn:microsoft.com/office/officeart/2016/7/layout/BasicLinearProcessNumbered"/>
    <dgm:cxn modelId="{12AC9681-2093-49DD-8D1D-F5E6B9A280D7}" type="presParOf" srcId="{E485AB47-22EF-483A-84E0-C69011D24BAF}" destId="{41615994-5264-4506-B056-EA2EF658726C}" srcOrd="3" destOrd="0" presId="urn:microsoft.com/office/officeart/2016/7/layout/BasicLinearProcessNumbered"/>
    <dgm:cxn modelId="{D6E9BCB1-2173-4292-8B99-BBD6C4B3A4C7}" type="presParOf" srcId="{6FD9C2F1-F411-49F7-8CEA-443A41682FC5}" destId="{B31EB55D-DD32-4E86-BD42-68E4C3A84BBD}" srcOrd="1" destOrd="0" presId="urn:microsoft.com/office/officeart/2016/7/layout/BasicLinearProcessNumbered"/>
    <dgm:cxn modelId="{2DCE6142-2809-4919-AC80-529A5B0578D1}" type="presParOf" srcId="{6FD9C2F1-F411-49F7-8CEA-443A41682FC5}" destId="{F4E63F2B-75ED-4793-939A-C97094010615}" srcOrd="2" destOrd="0" presId="urn:microsoft.com/office/officeart/2016/7/layout/BasicLinearProcessNumbered"/>
    <dgm:cxn modelId="{2EFAF44F-BB01-411A-BA91-EE280CDA4263}" type="presParOf" srcId="{F4E63F2B-75ED-4793-939A-C97094010615}" destId="{53DDBA1E-62B1-4A09-AA50-76DA851FE8AE}" srcOrd="0" destOrd="0" presId="urn:microsoft.com/office/officeart/2016/7/layout/BasicLinearProcessNumbered"/>
    <dgm:cxn modelId="{32E86716-E0DB-46CE-8CE5-B283873AB8FE}" type="presParOf" srcId="{F4E63F2B-75ED-4793-939A-C97094010615}" destId="{55858447-76C3-454E-877D-19B17A21747A}" srcOrd="1" destOrd="0" presId="urn:microsoft.com/office/officeart/2016/7/layout/BasicLinearProcessNumbered"/>
    <dgm:cxn modelId="{6402FFBB-CEAA-4ECB-9AEC-CB7B02AC19CB}" type="presParOf" srcId="{F4E63F2B-75ED-4793-939A-C97094010615}" destId="{F621B595-767C-4804-8C99-2044AA1629FC}" srcOrd="2" destOrd="0" presId="urn:microsoft.com/office/officeart/2016/7/layout/BasicLinearProcessNumbered"/>
    <dgm:cxn modelId="{7C3EA275-D182-46AA-B2FB-3DFFE02B4EF0}" type="presParOf" srcId="{F4E63F2B-75ED-4793-939A-C97094010615}" destId="{36115AE5-A444-410E-B331-297AA4BF42F9}" srcOrd="3" destOrd="0" presId="urn:microsoft.com/office/officeart/2016/7/layout/BasicLinearProcessNumbered"/>
    <dgm:cxn modelId="{37F1F6B5-8079-44C4-BD9B-FB3B8254F4DE}" type="presParOf" srcId="{6FD9C2F1-F411-49F7-8CEA-443A41682FC5}" destId="{C76502D7-0D19-49FF-AFD8-000F82F4D3CA}" srcOrd="3" destOrd="0" presId="urn:microsoft.com/office/officeart/2016/7/layout/BasicLinearProcessNumbered"/>
    <dgm:cxn modelId="{04D8F244-7DF9-49A5-A708-8DDA18F977FD}" type="presParOf" srcId="{6FD9C2F1-F411-49F7-8CEA-443A41682FC5}" destId="{6C61EDB1-DCAC-42C4-850A-4ED9C3CA4189}" srcOrd="4" destOrd="0" presId="urn:microsoft.com/office/officeart/2016/7/layout/BasicLinearProcessNumbered"/>
    <dgm:cxn modelId="{1091A8A3-B828-41AB-B174-B9323B799658}" type="presParOf" srcId="{6C61EDB1-DCAC-42C4-850A-4ED9C3CA4189}" destId="{94CBB7C7-A463-49ED-AF3D-03A4FD6CA723}" srcOrd="0" destOrd="0" presId="urn:microsoft.com/office/officeart/2016/7/layout/BasicLinearProcessNumbered"/>
    <dgm:cxn modelId="{D150BAC8-B20C-421B-A1A5-54AFF3FD0054}" type="presParOf" srcId="{6C61EDB1-DCAC-42C4-850A-4ED9C3CA4189}" destId="{716422BF-F3FB-48E0-BDF4-0D874E2CB21E}" srcOrd="1" destOrd="0" presId="urn:microsoft.com/office/officeart/2016/7/layout/BasicLinearProcessNumbered"/>
    <dgm:cxn modelId="{30B4D365-061F-4656-8EB1-D2056B60D53C}" type="presParOf" srcId="{6C61EDB1-DCAC-42C4-850A-4ED9C3CA4189}" destId="{CB8FC4F9-8417-41E7-B66F-25CC8EBDD067}" srcOrd="2" destOrd="0" presId="urn:microsoft.com/office/officeart/2016/7/layout/BasicLinearProcessNumbered"/>
    <dgm:cxn modelId="{C676F836-FA13-4A63-8607-FE5792280FF4}" type="presParOf" srcId="{6C61EDB1-DCAC-42C4-850A-4ED9C3CA4189}" destId="{371EAB55-624C-4A2B-8613-AE1885D56EF4}" srcOrd="3" destOrd="0" presId="urn:microsoft.com/office/officeart/2016/7/layout/BasicLinearProcessNumbered"/>
    <dgm:cxn modelId="{21D2B049-B401-46AB-9C7C-2B6A21F6C941}" type="presParOf" srcId="{6FD9C2F1-F411-49F7-8CEA-443A41682FC5}" destId="{48ECC2AE-218B-46FC-916C-5D80114334F9}" srcOrd="5" destOrd="0" presId="urn:microsoft.com/office/officeart/2016/7/layout/BasicLinearProcessNumbered"/>
    <dgm:cxn modelId="{D80F3B26-90D6-4FD1-A357-2F213C69EE63}" type="presParOf" srcId="{6FD9C2F1-F411-49F7-8CEA-443A41682FC5}" destId="{D4A3BCC3-819F-48DD-9409-23E0D772A881}" srcOrd="6" destOrd="0" presId="urn:microsoft.com/office/officeart/2016/7/layout/BasicLinearProcessNumbered"/>
    <dgm:cxn modelId="{32507DE2-9EBB-4FE9-9777-54F8D168382F}" type="presParOf" srcId="{D4A3BCC3-819F-48DD-9409-23E0D772A881}" destId="{87AFE972-5ED9-4B43-A54D-A36B7ADA13E1}" srcOrd="0" destOrd="0" presId="urn:microsoft.com/office/officeart/2016/7/layout/BasicLinearProcessNumbered"/>
    <dgm:cxn modelId="{D28AC65D-2489-4476-B0CB-0858C0033AC6}" type="presParOf" srcId="{D4A3BCC3-819F-48DD-9409-23E0D772A881}" destId="{DC993B92-3DCC-4B82-82E3-E60FDE600B0A}" srcOrd="1" destOrd="0" presId="urn:microsoft.com/office/officeart/2016/7/layout/BasicLinearProcessNumbered"/>
    <dgm:cxn modelId="{B7AC6BBC-2D0F-4277-813A-8273CC4D4AF9}" type="presParOf" srcId="{D4A3BCC3-819F-48DD-9409-23E0D772A881}" destId="{5C63FA20-724D-4FCA-9FF8-3D3A21C13441}" srcOrd="2" destOrd="0" presId="urn:microsoft.com/office/officeart/2016/7/layout/BasicLinearProcessNumbered"/>
    <dgm:cxn modelId="{B3A3379C-152D-4EF2-B29D-A56017FF93B3}" type="presParOf" srcId="{D4A3BCC3-819F-48DD-9409-23E0D772A881}" destId="{3E2671E0-128E-4B5B-BFCB-69C74F1D0301}" srcOrd="3" destOrd="0" presId="urn:microsoft.com/office/officeart/2016/7/layout/BasicLinearProcessNumbered"/>
    <dgm:cxn modelId="{96D90163-0D07-4FD9-9816-88B64F108E89}" type="presParOf" srcId="{6FD9C2F1-F411-49F7-8CEA-443A41682FC5}" destId="{AC744BDC-D248-4DA9-9FDD-9CB541A081C1}" srcOrd="7" destOrd="0" presId="urn:microsoft.com/office/officeart/2016/7/layout/BasicLinearProcessNumbered"/>
    <dgm:cxn modelId="{E9585B08-EA95-494A-AD59-F33A713CB292}" type="presParOf" srcId="{6FD9C2F1-F411-49F7-8CEA-443A41682FC5}" destId="{11B402B9-4C0E-4F12-8852-47FE470D24FC}" srcOrd="8" destOrd="0" presId="urn:microsoft.com/office/officeart/2016/7/layout/BasicLinearProcessNumbered"/>
    <dgm:cxn modelId="{644BF6EB-F414-4942-A58B-CBA3CDB7694A}" type="presParOf" srcId="{11B402B9-4C0E-4F12-8852-47FE470D24FC}" destId="{952AE4FE-55D9-410C-B182-BBC4877657FC}" srcOrd="0" destOrd="0" presId="urn:microsoft.com/office/officeart/2016/7/layout/BasicLinearProcessNumbered"/>
    <dgm:cxn modelId="{9D453053-A922-4C88-93DE-6B3CC8A302ED}" type="presParOf" srcId="{11B402B9-4C0E-4F12-8852-47FE470D24FC}" destId="{0974B77A-EACA-42BC-87B6-DDBDBFEF9B8D}" srcOrd="1" destOrd="0" presId="urn:microsoft.com/office/officeart/2016/7/layout/BasicLinearProcessNumbered"/>
    <dgm:cxn modelId="{16DD702D-FCD4-4FDB-B531-69D99827A17F}" type="presParOf" srcId="{11B402B9-4C0E-4F12-8852-47FE470D24FC}" destId="{1A6AE982-436A-4579-B145-180024B4E48C}" srcOrd="2" destOrd="0" presId="urn:microsoft.com/office/officeart/2016/7/layout/BasicLinearProcessNumbered"/>
    <dgm:cxn modelId="{CC4C3D7C-6336-4610-809F-91BB87626551}" type="presParOf" srcId="{11B402B9-4C0E-4F12-8852-47FE470D24FC}" destId="{6F42F786-28F3-40E9-A023-B7EF1B5AC79B}" srcOrd="3" destOrd="0" presId="urn:microsoft.com/office/officeart/2016/7/layout/BasicLinearProcessNumbered"/>
    <dgm:cxn modelId="{2ED2C97C-0207-42DF-88A5-CFFD396FFF48}" type="presParOf" srcId="{6FD9C2F1-F411-49F7-8CEA-443A41682FC5}" destId="{1F94FA29-4188-41F4-8875-C50E6AF49826}" srcOrd="9" destOrd="0" presId="urn:microsoft.com/office/officeart/2016/7/layout/BasicLinearProcessNumbered"/>
    <dgm:cxn modelId="{AD5EA91E-1812-45E3-921E-E33F886C58B5}" type="presParOf" srcId="{6FD9C2F1-F411-49F7-8CEA-443A41682FC5}" destId="{578C0E14-A6CD-46C7-AC45-C23E7390164E}" srcOrd="10" destOrd="0" presId="urn:microsoft.com/office/officeart/2016/7/layout/BasicLinearProcessNumbered"/>
    <dgm:cxn modelId="{091D1431-1E3D-4344-8843-56574B2E6ED6}" type="presParOf" srcId="{578C0E14-A6CD-46C7-AC45-C23E7390164E}" destId="{7A3EF693-25A4-44DD-A0A9-981DC8B6EB01}" srcOrd="0" destOrd="0" presId="urn:microsoft.com/office/officeart/2016/7/layout/BasicLinearProcessNumbered"/>
    <dgm:cxn modelId="{6F3D1438-C3EC-4311-A991-04BBD61EF483}" type="presParOf" srcId="{578C0E14-A6CD-46C7-AC45-C23E7390164E}" destId="{2FD7C6C6-7CE0-432C-A698-C0BEF6EDEB2A}" srcOrd="1" destOrd="0" presId="urn:microsoft.com/office/officeart/2016/7/layout/BasicLinearProcessNumbered"/>
    <dgm:cxn modelId="{246D6ABC-9F8E-4C78-9E65-EC9857B92DF9}" type="presParOf" srcId="{578C0E14-A6CD-46C7-AC45-C23E7390164E}" destId="{7726ED6C-3F5F-4550-9A65-1FDF27261A22}" srcOrd="2" destOrd="0" presId="urn:microsoft.com/office/officeart/2016/7/layout/BasicLinearProcessNumbered"/>
    <dgm:cxn modelId="{3AA05C05-514A-409A-964C-E75C13A2EDCA}" type="presParOf" srcId="{578C0E14-A6CD-46C7-AC45-C23E7390164E}" destId="{98B2D698-E862-41D8-B781-74EEF32A3626}"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193BA3-91B5-47FD-9F54-09E20C9CB322}" type="doc">
      <dgm:prSet loTypeId="urn:microsoft.com/office/officeart/2005/8/layout/default" loCatId="list" qsTypeId="urn:microsoft.com/office/officeart/2005/8/quickstyle/simple1#3" qsCatId="simple" csTypeId="urn:microsoft.com/office/officeart/2005/8/colors/accent1_2#2" csCatId="accent1"/>
      <dgm:spPr/>
      <dgm:t>
        <a:bodyPr/>
        <a:lstStyle/>
        <a:p>
          <a:endParaRPr lang="en-US"/>
        </a:p>
      </dgm:t>
    </dgm:pt>
    <dgm:pt modelId="{A1927366-E054-438C-8155-B7635606DF78}">
      <dgm:prSet/>
      <dgm:spPr/>
      <dgm:t>
        <a:bodyPr/>
        <a:lstStyle/>
        <a:p>
          <a:r>
            <a:rPr lang="en-US" b="1" dirty="0"/>
            <a:t>Inform the victim about the Defendant’s arrest, the charges against him/her, and if s/he will be returned to another country.</a:t>
          </a:r>
        </a:p>
      </dgm:t>
    </dgm:pt>
    <dgm:pt modelId="{9ABCBECD-76C9-49B8-A761-77FAB46B2875}" type="parTrans" cxnId="{95CD653E-D1B3-4B08-A41A-691F999B6F18}">
      <dgm:prSet/>
      <dgm:spPr/>
      <dgm:t>
        <a:bodyPr/>
        <a:lstStyle/>
        <a:p>
          <a:endParaRPr lang="en-US"/>
        </a:p>
      </dgm:t>
    </dgm:pt>
    <dgm:pt modelId="{C2A8DE8F-EE3B-4CFA-A9E6-23F02DA20A62}" type="sibTrans" cxnId="{95CD653E-D1B3-4B08-A41A-691F999B6F18}">
      <dgm:prSet/>
      <dgm:spPr/>
      <dgm:t>
        <a:bodyPr/>
        <a:lstStyle/>
        <a:p>
          <a:endParaRPr lang="en-US"/>
        </a:p>
      </dgm:t>
    </dgm:pt>
    <dgm:pt modelId="{F96F0B2E-9053-406D-A087-843C59272256}">
      <dgm:prSet/>
      <dgm:spPr/>
      <dgm:t>
        <a:bodyPr/>
        <a:lstStyle/>
        <a:p>
          <a:r>
            <a:rPr lang="en-US" b="1" dirty="0"/>
            <a:t>Notify the victim if there will be a hearing to decide the case before the trial.</a:t>
          </a:r>
        </a:p>
      </dgm:t>
    </dgm:pt>
    <dgm:pt modelId="{D682FAED-B960-4F99-B7BD-607B47D52773}" type="parTrans" cxnId="{50414131-1969-4BC9-B51C-1A2EDAEA4BF5}">
      <dgm:prSet/>
      <dgm:spPr/>
      <dgm:t>
        <a:bodyPr/>
        <a:lstStyle/>
        <a:p>
          <a:endParaRPr lang="en-US"/>
        </a:p>
      </dgm:t>
    </dgm:pt>
    <dgm:pt modelId="{C340919D-8458-4F4E-ADD4-29357108EA2A}" type="sibTrans" cxnId="{50414131-1969-4BC9-B51C-1A2EDAEA4BF5}">
      <dgm:prSet/>
      <dgm:spPr/>
      <dgm:t>
        <a:bodyPr/>
        <a:lstStyle/>
        <a:p>
          <a:endParaRPr lang="en-US"/>
        </a:p>
      </dgm:t>
    </dgm:pt>
    <dgm:pt modelId="{CF468BA3-B539-4AA2-A037-711647BF4173}">
      <dgm:prSet/>
      <dgm:spPr/>
      <dgm:t>
        <a:bodyPr/>
        <a:lstStyle/>
        <a:p>
          <a:r>
            <a:rPr lang="en-US" b="1" dirty="0"/>
            <a:t>Notify the victim in advance about any court hearings involving the Defendant as well as parole and other release hearings.</a:t>
          </a:r>
        </a:p>
      </dgm:t>
    </dgm:pt>
    <dgm:pt modelId="{E5B7863B-AC4D-4FB0-9E05-3DD078BCC021}" type="parTrans" cxnId="{6DB7F14A-0FFD-4C88-B2C7-F507E00B05CA}">
      <dgm:prSet/>
      <dgm:spPr/>
      <dgm:t>
        <a:bodyPr/>
        <a:lstStyle/>
        <a:p>
          <a:endParaRPr lang="en-US"/>
        </a:p>
      </dgm:t>
    </dgm:pt>
    <dgm:pt modelId="{87F96FF6-9EF8-43E2-B46A-CE17EC563660}" type="sibTrans" cxnId="{6DB7F14A-0FFD-4C88-B2C7-F507E00B05CA}">
      <dgm:prSet/>
      <dgm:spPr/>
      <dgm:t>
        <a:bodyPr/>
        <a:lstStyle/>
        <a:p>
          <a:endParaRPr lang="en-US"/>
        </a:p>
      </dgm:t>
    </dgm:pt>
    <dgm:pt modelId="{408716E7-89F2-4B22-9FE8-D90A4A091AAB}">
      <dgm:prSet/>
      <dgm:spPr/>
      <dgm:t>
        <a:bodyPr/>
        <a:lstStyle/>
        <a:p>
          <a:r>
            <a:rPr lang="en-US" b="1" dirty="0"/>
            <a:t>Let the victim speak at any hearing involving the Defendant and their rights as a victim.</a:t>
          </a:r>
        </a:p>
      </dgm:t>
    </dgm:pt>
    <dgm:pt modelId="{0A8D2192-4283-49B7-B4E4-6F636CA2C94E}" type="parTrans" cxnId="{0E31B6DA-6F45-44BC-B45F-156935DBA3C0}">
      <dgm:prSet/>
      <dgm:spPr/>
      <dgm:t>
        <a:bodyPr/>
        <a:lstStyle/>
        <a:p>
          <a:endParaRPr lang="en-US"/>
        </a:p>
      </dgm:t>
    </dgm:pt>
    <dgm:pt modelId="{A5FA4ECB-CA39-4726-B328-1E39033F9ECD}" type="sibTrans" cxnId="{0E31B6DA-6F45-44BC-B45F-156935DBA3C0}">
      <dgm:prSet/>
      <dgm:spPr/>
      <dgm:t>
        <a:bodyPr/>
        <a:lstStyle/>
        <a:p>
          <a:endParaRPr lang="en-US"/>
        </a:p>
      </dgm:t>
    </dgm:pt>
    <dgm:pt modelId="{E4E23DBC-4325-464B-934C-F6A0082787CF}">
      <dgm:prSet/>
      <dgm:spPr/>
      <dgm:t>
        <a:bodyPr/>
        <a:lstStyle/>
        <a:p>
          <a:r>
            <a:rPr lang="en-US" b="1" dirty="0"/>
            <a:t>Give the victim a copy of the pre-sentence report when it is available to the Defendant. The victim is not allowed to see any confidential parts of the report.</a:t>
          </a:r>
        </a:p>
      </dgm:t>
    </dgm:pt>
    <dgm:pt modelId="{7F87081E-5740-43C4-92E9-F1D8CF292A83}" type="parTrans" cxnId="{43C51B90-7893-421B-85C3-1864637BEE26}">
      <dgm:prSet/>
      <dgm:spPr/>
      <dgm:t>
        <a:bodyPr/>
        <a:lstStyle/>
        <a:p>
          <a:endParaRPr lang="en-US"/>
        </a:p>
      </dgm:t>
    </dgm:pt>
    <dgm:pt modelId="{16ABA2E3-8C94-42B7-A5FE-237ABA972364}" type="sibTrans" cxnId="{43C51B90-7893-421B-85C3-1864637BEE26}">
      <dgm:prSet/>
      <dgm:spPr/>
      <dgm:t>
        <a:bodyPr/>
        <a:lstStyle/>
        <a:p>
          <a:endParaRPr lang="en-US"/>
        </a:p>
      </dgm:t>
    </dgm:pt>
    <dgm:pt modelId="{BC66ED97-5FAF-482A-BE72-A8893D01D26B}">
      <dgm:prSet/>
      <dgm:spPr/>
      <dgm:t>
        <a:bodyPr/>
        <a:lstStyle/>
        <a:p>
          <a:r>
            <a:rPr lang="en-US" b="1" dirty="0"/>
            <a:t>Keep the victim informed of any court decisions about the Defendant, including the conviction, sentence, place and time of incarceration, scheduled release date, or escape. </a:t>
          </a:r>
        </a:p>
      </dgm:t>
    </dgm:pt>
    <dgm:pt modelId="{3F2870B8-FA89-467F-A75D-0CA97DF575BB}" type="parTrans" cxnId="{8D623E03-99AD-421A-A34A-21198746C83F}">
      <dgm:prSet/>
      <dgm:spPr/>
      <dgm:t>
        <a:bodyPr/>
        <a:lstStyle/>
        <a:p>
          <a:endParaRPr lang="en-US"/>
        </a:p>
      </dgm:t>
    </dgm:pt>
    <dgm:pt modelId="{A249491C-CC62-406F-906F-5701AB5A74C0}" type="sibTrans" cxnId="{8D623E03-99AD-421A-A34A-21198746C83F}">
      <dgm:prSet/>
      <dgm:spPr/>
      <dgm:t>
        <a:bodyPr/>
        <a:lstStyle/>
        <a:p>
          <a:endParaRPr lang="en-US"/>
        </a:p>
      </dgm:t>
    </dgm:pt>
    <dgm:pt modelId="{3D944256-ADD1-4033-8DA0-87FF99133DA8}">
      <dgm:prSet/>
      <dgm:spPr/>
      <dgm:t>
        <a:bodyPr/>
        <a:lstStyle/>
        <a:p>
          <a:r>
            <a:rPr lang="en-US" b="1" dirty="0"/>
            <a:t>Victims can also register with Victim Information and Notification Everyday (VINE) at </a:t>
          </a:r>
          <a:r>
            <a:rPr lang="en-US" b="1" u="sng" dirty="0">
              <a:hlinkClick xmlns:r="http://schemas.openxmlformats.org/officeDocument/2006/relationships" r:id="rId1"/>
            </a:rPr>
            <a:t>www.vinelink.com.</a:t>
          </a:r>
          <a:r>
            <a:rPr lang="en-US" b="1" dirty="0"/>
            <a:t> VINE can tell the victim where the defendant is locked up.</a:t>
          </a:r>
        </a:p>
      </dgm:t>
    </dgm:pt>
    <dgm:pt modelId="{12368BD9-8B56-4905-9A64-6260F056AF3C}" type="parTrans" cxnId="{F8C94A27-58D3-4ADA-9BCF-15126BAF4947}">
      <dgm:prSet/>
      <dgm:spPr/>
      <dgm:t>
        <a:bodyPr/>
        <a:lstStyle/>
        <a:p>
          <a:endParaRPr lang="en-US"/>
        </a:p>
      </dgm:t>
    </dgm:pt>
    <dgm:pt modelId="{C1DD728F-92FD-4397-8433-D3B2ED4296E2}" type="sibTrans" cxnId="{F8C94A27-58D3-4ADA-9BCF-15126BAF4947}">
      <dgm:prSet/>
      <dgm:spPr/>
      <dgm:t>
        <a:bodyPr/>
        <a:lstStyle/>
        <a:p>
          <a:endParaRPr lang="en-US"/>
        </a:p>
      </dgm:t>
    </dgm:pt>
    <dgm:pt modelId="{1CC64F8D-5F38-4060-8D6D-67FD9B1574EB}" type="pres">
      <dgm:prSet presAssocID="{07193BA3-91B5-47FD-9F54-09E20C9CB322}" presName="diagram" presStyleCnt="0">
        <dgm:presLayoutVars>
          <dgm:dir/>
          <dgm:resizeHandles val="exact"/>
        </dgm:presLayoutVars>
      </dgm:prSet>
      <dgm:spPr/>
    </dgm:pt>
    <dgm:pt modelId="{42CF2660-BB52-453A-A8E0-F761C25B468E}" type="pres">
      <dgm:prSet presAssocID="{A1927366-E054-438C-8155-B7635606DF78}" presName="node" presStyleLbl="node1" presStyleIdx="0" presStyleCnt="7">
        <dgm:presLayoutVars>
          <dgm:bulletEnabled val="1"/>
        </dgm:presLayoutVars>
      </dgm:prSet>
      <dgm:spPr/>
    </dgm:pt>
    <dgm:pt modelId="{ABD47C00-B31B-4700-8EC7-506657A9BE88}" type="pres">
      <dgm:prSet presAssocID="{C2A8DE8F-EE3B-4CFA-A9E6-23F02DA20A62}" presName="sibTrans" presStyleCnt="0"/>
      <dgm:spPr/>
    </dgm:pt>
    <dgm:pt modelId="{B219913B-3764-492A-99E8-DF547D91FB3D}" type="pres">
      <dgm:prSet presAssocID="{F96F0B2E-9053-406D-A087-843C59272256}" presName="node" presStyleLbl="node1" presStyleIdx="1" presStyleCnt="7">
        <dgm:presLayoutVars>
          <dgm:bulletEnabled val="1"/>
        </dgm:presLayoutVars>
      </dgm:prSet>
      <dgm:spPr/>
    </dgm:pt>
    <dgm:pt modelId="{A9BC44F5-EEDF-4BD7-845B-F348ACAE0FAC}" type="pres">
      <dgm:prSet presAssocID="{C340919D-8458-4F4E-ADD4-29357108EA2A}" presName="sibTrans" presStyleCnt="0"/>
      <dgm:spPr/>
    </dgm:pt>
    <dgm:pt modelId="{95B33B6A-0750-45BC-A7E1-9742D10A53E9}" type="pres">
      <dgm:prSet presAssocID="{CF468BA3-B539-4AA2-A037-711647BF4173}" presName="node" presStyleLbl="node1" presStyleIdx="2" presStyleCnt="7">
        <dgm:presLayoutVars>
          <dgm:bulletEnabled val="1"/>
        </dgm:presLayoutVars>
      </dgm:prSet>
      <dgm:spPr/>
    </dgm:pt>
    <dgm:pt modelId="{34CB01D7-2567-4FEA-B3C5-51F3D2987A71}" type="pres">
      <dgm:prSet presAssocID="{87F96FF6-9EF8-43E2-B46A-CE17EC563660}" presName="sibTrans" presStyleCnt="0"/>
      <dgm:spPr/>
    </dgm:pt>
    <dgm:pt modelId="{A5C1BB76-C29F-481A-9B4F-42AB3BE9A767}" type="pres">
      <dgm:prSet presAssocID="{408716E7-89F2-4B22-9FE8-D90A4A091AAB}" presName="node" presStyleLbl="node1" presStyleIdx="3" presStyleCnt="7">
        <dgm:presLayoutVars>
          <dgm:bulletEnabled val="1"/>
        </dgm:presLayoutVars>
      </dgm:prSet>
      <dgm:spPr/>
    </dgm:pt>
    <dgm:pt modelId="{4570544C-05D7-40AA-BABE-16AAA105D924}" type="pres">
      <dgm:prSet presAssocID="{A5FA4ECB-CA39-4726-B328-1E39033F9ECD}" presName="sibTrans" presStyleCnt="0"/>
      <dgm:spPr/>
    </dgm:pt>
    <dgm:pt modelId="{ED73F8E7-4D30-4F88-9AC3-89F531124A64}" type="pres">
      <dgm:prSet presAssocID="{E4E23DBC-4325-464B-934C-F6A0082787CF}" presName="node" presStyleLbl="node1" presStyleIdx="4" presStyleCnt="7">
        <dgm:presLayoutVars>
          <dgm:bulletEnabled val="1"/>
        </dgm:presLayoutVars>
      </dgm:prSet>
      <dgm:spPr/>
    </dgm:pt>
    <dgm:pt modelId="{49E8F02A-4BDB-4943-8BA2-D3B87923041D}" type="pres">
      <dgm:prSet presAssocID="{16ABA2E3-8C94-42B7-A5FE-237ABA972364}" presName="sibTrans" presStyleCnt="0"/>
      <dgm:spPr/>
    </dgm:pt>
    <dgm:pt modelId="{027225FC-6B90-4D3D-A8BD-8E71FEB7AA15}" type="pres">
      <dgm:prSet presAssocID="{BC66ED97-5FAF-482A-BE72-A8893D01D26B}" presName="node" presStyleLbl="node1" presStyleIdx="5" presStyleCnt="7">
        <dgm:presLayoutVars>
          <dgm:bulletEnabled val="1"/>
        </dgm:presLayoutVars>
      </dgm:prSet>
      <dgm:spPr/>
    </dgm:pt>
    <dgm:pt modelId="{52AD675A-FB05-4673-A0D9-DE8B49A5E109}" type="pres">
      <dgm:prSet presAssocID="{A249491C-CC62-406F-906F-5701AB5A74C0}" presName="sibTrans" presStyleCnt="0"/>
      <dgm:spPr/>
    </dgm:pt>
    <dgm:pt modelId="{6CA52B66-F311-4D8B-8BCC-02031DA48448}" type="pres">
      <dgm:prSet presAssocID="{3D944256-ADD1-4033-8DA0-87FF99133DA8}" presName="node" presStyleLbl="node1" presStyleIdx="6" presStyleCnt="7">
        <dgm:presLayoutVars>
          <dgm:bulletEnabled val="1"/>
        </dgm:presLayoutVars>
      </dgm:prSet>
      <dgm:spPr/>
    </dgm:pt>
  </dgm:ptLst>
  <dgm:cxnLst>
    <dgm:cxn modelId="{8D623E03-99AD-421A-A34A-21198746C83F}" srcId="{07193BA3-91B5-47FD-9F54-09E20C9CB322}" destId="{BC66ED97-5FAF-482A-BE72-A8893D01D26B}" srcOrd="5" destOrd="0" parTransId="{3F2870B8-FA89-467F-A75D-0CA97DF575BB}" sibTransId="{A249491C-CC62-406F-906F-5701AB5A74C0}"/>
    <dgm:cxn modelId="{014FFB0A-C7D7-4875-921F-25F063E4FDA9}" type="presOf" srcId="{CF468BA3-B539-4AA2-A037-711647BF4173}" destId="{95B33B6A-0750-45BC-A7E1-9742D10A53E9}" srcOrd="0" destOrd="0" presId="urn:microsoft.com/office/officeart/2005/8/layout/default"/>
    <dgm:cxn modelId="{F8C94A27-58D3-4ADA-9BCF-15126BAF4947}" srcId="{07193BA3-91B5-47FD-9F54-09E20C9CB322}" destId="{3D944256-ADD1-4033-8DA0-87FF99133DA8}" srcOrd="6" destOrd="0" parTransId="{12368BD9-8B56-4905-9A64-6260F056AF3C}" sibTransId="{C1DD728F-92FD-4397-8433-D3B2ED4296E2}"/>
    <dgm:cxn modelId="{B9A1082D-9B50-4B4B-9234-C6F5D56B477C}" type="presOf" srcId="{F96F0B2E-9053-406D-A087-843C59272256}" destId="{B219913B-3764-492A-99E8-DF547D91FB3D}" srcOrd="0" destOrd="0" presId="urn:microsoft.com/office/officeart/2005/8/layout/default"/>
    <dgm:cxn modelId="{50414131-1969-4BC9-B51C-1A2EDAEA4BF5}" srcId="{07193BA3-91B5-47FD-9F54-09E20C9CB322}" destId="{F96F0B2E-9053-406D-A087-843C59272256}" srcOrd="1" destOrd="0" parTransId="{D682FAED-B960-4F99-B7BD-607B47D52773}" sibTransId="{C340919D-8458-4F4E-ADD4-29357108EA2A}"/>
    <dgm:cxn modelId="{4FE0EC3B-2503-4E31-B4F8-AD30360C9A93}" type="presOf" srcId="{408716E7-89F2-4B22-9FE8-D90A4A091AAB}" destId="{A5C1BB76-C29F-481A-9B4F-42AB3BE9A767}" srcOrd="0" destOrd="0" presId="urn:microsoft.com/office/officeart/2005/8/layout/default"/>
    <dgm:cxn modelId="{95CD653E-D1B3-4B08-A41A-691F999B6F18}" srcId="{07193BA3-91B5-47FD-9F54-09E20C9CB322}" destId="{A1927366-E054-438C-8155-B7635606DF78}" srcOrd="0" destOrd="0" parTransId="{9ABCBECD-76C9-49B8-A761-77FAB46B2875}" sibTransId="{C2A8DE8F-EE3B-4CFA-A9E6-23F02DA20A62}"/>
    <dgm:cxn modelId="{6DB7F14A-0FFD-4C88-B2C7-F507E00B05CA}" srcId="{07193BA3-91B5-47FD-9F54-09E20C9CB322}" destId="{CF468BA3-B539-4AA2-A037-711647BF4173}" srcOrd="2" destOrd="0" parTransId="{E5B7863B-AC4D-4FB0-9E05-3DD078BCC021}" sibTransId="{87F96FF6-9EF8-43E2-B46A-CE17EC563660}"/>
    <dgm:cxn modelId="{ED7F416C-460E-4EE5-892E-B9DDB7FB0B24}" type="presOf" srcId="{3D944256-ADD1-4033-8DA0-87FF99133DA8}" destId="{6CA52B66-F311-4D8B-8BCC-02031DA48448}" srcOrd="0" destOrd="0" presId="urn:microsoft.com/office/officeart/2005/8/layout/default"/>
    <dgm:cxn modelId="{6AC7B479-323A-4278-B266-DC738AC06A64}" type="presOf" srcId="{A1927366-E054-438C-8155-B7635606DF78}" destId="{42CF2660-BB52-453A-A8E0-F761C25B468E}" srcOrd="0" destOrd="0" presId="urn:microsoft.com/office/officeart/2005/8/layout/default"/>
    <dgm:cxn modelId="{43C51B90-7893-421B-85C3-1864637BEE26}" srcId="{07193BA3-91B5-47FD-9F54-09E20C9CB322}" destId="{E4E23DBC-4325-464B-934C-F6A0082787CF}" srcOrd="4" destOrd="0" parTransId="{7F87081E-5740-43C4-92E9-F1D8CF292A83}" sibTransId="{16ABA2E3-8C94-42B7-A5FE-237ABA972364}"/>
    <dgm:cxn modelId="{6CD67F95-93A6-44A2-8C85-678C8527EE03}" type="presOf" srcId="{07193BA3-91B5-47FD-9F54-09E20C9CB322}" destId="{1CC64F8D-5F38-4060-8D6D-67FD9B1574EB}" srcOrd="0" destOrd="0" presId="urn:microsoft.com/office/officeart/2005/8/layout/default"/>
    <dgm:cxn modelId="{0E31B6DA-6F45-44BC-B45F-156935DBA3C0}" srcId="{07193BA3-91B5-47FD-9F54-09E20C9CB322}" destId="{408716E7-89F2-4B22-9FE8-D90A4A091AAB}" srcOrd="3" destOrd="0" parTransId="{0A8D2192-4283-49B7-B4E4-6F636CA2C94E}" sibTransId="{A5FA4ECB-CA39-4726-B328-1E39033F9ECD}"/>
    <dgm:cxn modelId="{A55C27E1-BD09-4FB0-BBDE-DD0E986380AD}" type="presOf" srcId="{E4E23DBC-4325-464B-934C-F6A0082787CF}" destId="{ED73F8E7-4D30-4F88-9AC3-89F531124A64}" srcOrd="0" destOrd="0" presId="urn:microsoft.com/office/officeart/2005/8/layout/default"/>
    <dgm:cxn modelId="{5A3273E6-D1AB-4D6B-9DE3-A7DBC42FA224}" type="presOf" srcId="{BC66ED97-5FAF-482A-BE72-A8893D01D26B}" destId="{027225FC-6B90-4D3D-A8BD-8E71FEB7AA15}" srcOrd="0" destOrd="0" presId="urn:microsoft.com/office/officeart/2005/8/layout/default"/>
    <dgm:cxn modelId="{32095F93-F05A-41CB-99DC-559A1431FA8A}" type="presParOf" srcId="{1CC64F8D-5F38-4060-8D6D-67FD9B1574EB}" destId="{42CF2660-BB52-453A-A8E0-F761C25B468E}" srcOrd="0" destOrd="0" presId="urn:microsoft.com/office/officeart/2005/8/layout/default"/>
    <dgm:cxn modelId="{3136B987-C4D5-4C2A-9555-C685F2D953D0}" type="presParOf" srcId="{1CC64F8D-5F38-4060-8D6D-67FD9B1574EB}" destId="{ABD47C00-B31B-4700-8EC7-506657A9BE88}" srcOrd="1" destOrd="0" presId="urn:microsoft.com/office/officeart/2005/8/layout/default"/>
    <dgm:cxn modelId="{FF189A1B-B30D-480C-A21F-FB1A608D77C7}" type="presParOf" srcId="{1CC64F8D-5F38-4060-8D6D-67FD9B1574EB}" destId="{B219913B-3764-492A-99E8-DF547D91FB3D}" srcOrd="2" destOrd="0" presId="urn:microsoft.com/office/officeart/2005/8/layout/default"/>
    <dgm:cxn modelId="{E4192BA3-B195-463D-AF85-5ADF1AF8348E}" type="presParOf" srcId="{1CC64F8D-5F38-4060-8D6D-67FD9B1574EB}" destId="{A9BC44F5-EEDF-4BD7-845B-F348ACAE0FAC}" srcOrd="3" destOrd="0" presId="urn:microsoft.com/office/officeart/2005/8/layout/default"/>
    <dgm:cxn modelId="{9B64C207-F1D7-457C-9F8B-5132033D60C1}" type="presParOf" srcId="{1CC64F8D-5F38-4060-8D6D-67FD9B1574EB}" destId="{95B33B6A-0750-45BC-A7E1-9742D10A53E9}" srcOrd="4" destOrd="0" presId="urn:microsoft.com/office/officeart/2005/8/layout/default"/>
    <dgm:cxn modelId="{A6E626EC-4FC5-40C6-A92B-A2097C07A327}" type="presParOf" srcId="{1CC64F8D-5F38-4060-8D6D-67FD9B1574EB}" destId="{34CB01D7-2567-4FEA-B3C5-51F3D2987A71}" srcOrd="5" destOrd="0" presId="urn:microsoft.com/office/officeart/2005/8/layout/default"/>
    <dgm:cxn modelId="{0D77C177-1C11-4E4D-8E0C-20658BAA491E}" type="presParOf" srcId="{1CC64F8D-5F38-4060-8D6D-67FD9B1574EB}" destId="{A5C1BB76-C29F-481A-9B4F-42AB3BE9A767}" srcOrd="6" destOrd="0" presId="urn:microsoft.com/office/officeart/2005/8/layout/default"/>
    <dgm:cxn modelId="{35F2ABA0-7C72-4D45-9742-4C1E79ED0130}" type="presParOf" srcId="{1CC64F8D-5F38-4060-8D6D-67FD9B1574EB}" destId="{4570544C-05D7-40AA-BABE-16AAA105D924}" srcOrd="7" destOrd="0" presId="urn:microsoft.com/office/officeart/2005/8/layout/default"/>
    <dgm:cxn modelId="{3DEB76C2-0598-4D77-99D1-E964760644B6}" type="presParOf" srcId="{1CC64F8D-5F38-4060-8D6D-67FD9B1574EB}" destId="{ED73F8E7-4D30-4F88-9AC3-89F531124A64}" srcOrd="8" destOrd="0" presId="urn:microsoft.com/office/officeart/2005/8/layout/default"/>
    <dgm:cxn modelId="{9C0CA08B-4453-40DE-A0BE-96AB4F82E8AD}" type="presParOf" srcId="{1CC64F8D-5F38-4060-8D6D-67FD9B1574EB}" destId="{49E8F02A-4BDB-4943-8BA2-D3B87923041D}" srcOrd="9" destOrd="0" presId="urn:microsoft.com/office/officeart/2005/8/layout/default"/>
    <dgm:cxn modelId="{597C5BFA-E667-4F2F-808B-2DB2B79006E9}" type="presParOf" srcId="{1CC64F8D-5F38-4060-8D6D-67FD9B1574EB}" destId="{027225FC-6B90-4D3D-A8BD-8E71FEB7AA15}" srcOrd="10" destOrd="0" presId="urn:microsoft.com/office/officeart/2005/8/layout/default"/>
    <dgm:cxn modelId="{2322DD41-D7BD-424C-BCB4-8E44CD5AF23B}" type="presParOf" srcId="{1CC64F8D-5F38-4060-8D6D-67FD9B1574EB}" destId="{52AD675A-FB05-4673-A0D9-DE8B49A5E109}" srcOrd="11" destOrd="0" presId="urn:microsoft.com/office/officeart/2005/8/layout/default"/>
    <dgm:cxn modelId="{5B8C128E-C8F8-482B-ADAA-43A5F466B9CF}" type="presParOf" srcId="{1CC64F8D-5F38-4060-8D6D-67FD9B1574EB}" destId="{6CA52B66-F311-4D8B-8BCC-02031DA48448}"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1BE16E-8F52-4F50-84A8-6AF7B4C66CAA}" type="doc">
      <dgm:prSet loTypeId="urn:microsoft.com/office/officeart/2005/8/layout/default" loCatId="list" qsTypeId="urn:microsoft.com/office/officeart/2005/8/quickstyle/simple1#4" qsCatId="simple" csTypeId="urn:microsoft.com/office/officeart/2005/8/colors/accent1_2#3" csCatId="accent1"/>
      <dgm:spPr/>
      <dgm:t>
        <a:bodyPr/>
        <a:lstStyle/>
        <a:p>
          <a:endParaRPr lang="en-US"/>
        </a:p>
      </dgm:t>
    </dgm:pt>
    <dgm:pt modelId="{25D694EF-6383-4B54-BB04-B1F48936C0E7}">
      <dgm:prSet/>
      <dgm:spPr/>
      <dgm:t>
        <a:bodyPr/>
        <a:lstStyle/>
        <a:p>
          <a:r>
            <a:rPr lang="en-US" b="1" dirty="0"/>
            <a:t>Not share any confidential information, records, or photos with the Defendant or his/her representative or lawyer. That means the victim can keep private information:</a:t>
          </a:r>
        </a:p>
      </dgm:t>
    </dgm:pt>
    <dgm:pt modelId="{53A805E6-81D2-427C-9E17-CA1BEB680226}" type="parTrans" cxnId="{59FE2E14-9098-4B49-BEC5-8D86DD5C316E}">
      <dgm:prSet/>
      <dgm:spPr/>
      <dgm:t>
        <a:bodyPr/>
        <a:lstStyle/>
        <a:p>
          <a:endParaRPr lang="en-US"/>
        </a:p>
      </dgm:t>
    </dgm:pt>
    <dgm:pt modelId="{AFE62D69-1645-4CF3-948D-D2DC93749911}" type="sibTrans" cxnId="{59FE2E14-9098-4B49-BEC5-8D86DD5C316E}">
      <dgm:prSet/>
      <dgm:spPr/>
      <dgm:t>
        <a:bodyPr/>
        <a:lstStyle/>
        <a:p>
          <a:endParaRPr lang="en-US"/>
        </a:p>
      </dgm:t>
    </dgm:pt>
    <dgm:pt modelId="{4DD9A282-7D6C-4E79-B12B-9EC12D28523B}">
      <dgm:prSet/>
      <dgm:spPr/>
      <dgm:t>
        <a:bodyPr/>
        <a:lstStyle/>
        <a:p>
          <a:r>
            <a:rPr lang="en-US" b="1" dirty="0"/>
            <a:t>That could be used to locate or harass them or their family,</a:t>
          </a:r>
        </a:p>
      </dgm:t>
    </dgm:pt>
    <dgm:pt modelId="{C139F48B-E2F7-4D82-915C-341B080FB9B6}" type="parTrans" cxnId="{7F332EF8-BA5B-49D1-814D-771BFC5DA732}">
      <dgm:prSet/>
      <dgm:spPr/>
      <dgm:t>
        <a:bodyPr/>
        <a:lstStyle/>
        <a:p>
          <a:endParaRPr lang="en-US"/>
        </a:p>
      </dgm:t>
    </dgm:pt>
    <dgm:pt modelId="{409FC053-7678-4191-BD3B-067332538170}" type="sibTrans" cxnId="{7F332EF8-BA5B-49D1-814D-771BFC5DA732}">
      <dgm:prSet/>
      <dgm:spPr/>
      <dgm:t>
        <a:bodyPr/>
        <a:lstStyle/>
        <a:p>
          <a:endParaRPr lang="en-US"/>
        </a:p>
      </dgm:t>
    </dgm:pt>
    <dgm:pt modelId="{8688DE51-4DDD-4004-A069-8BF23F80E128}">
      <dgm:prSet/>
      <dgm:spPr/>
      <dgm:t>
        <a:bodyPr/>
        <a:lstStyle/>
        <a:p>
          <a:r>
            <a:rPr lang="en-US" b="1" dirty="0"/>
            <a:t>Related to your health care treatment or counseling, and/or</a:t>
          </a:r>
        </a:p>
      </dgm:t>
    </dgm:pt>
    <dgm:pt modelId="{6546A2FA-4C2E-43CB-A34B-CC013E9FB247}" type="parTrans" cxnId="{5AD0839C-7E70-49B7-ADA4-8EA063E90319}">
      <dgm:prSet/>
      <dgm:spPr/>
      <dgm:t>
        <a:bodyPr/>
        <a:lstStyle/>
        <a:p>
          <a:endParaRPr lang="en-US"/>
        </a:p>
      </dgm:t>
    </dgm:pt>
    <dgm:pt modelId="{B49EB44D-017C-4F63-9716-4CB4356C21F8}" type="sibTrans" cxnId="{5AD0839C-7E70-49B7-ADA4-8EA063E90319}">
      <dgm:prSet/>
      <dgm:spPr/>
      <dgm:t>
        <a:bodyPr/>
        <a:lstStyle/>
        <a:p>
          <a:endParaRPr lang="en-US"/>
        </a:p>
      </dgm:t>
    </dgm:pt>
    <dgm:pt modelId="{805A4B12-2CF5-4D0C-AB71-076061BFC3AC}">
      <dgm:prSet/>
      <dgm:spPr/>
      <dgm:t>
        <a:bodyPr/>
        <a:lstStyle/>
        <a:p>
          <a:r>
            <a:rPr lang="en-US" b="1" dirty="0"/>
            <a:t>Requested by the media, including photos.</a:t>
          </a:r>
        </a:p>
      </dgm:t>
    </dgm:pt>
    <dgm:pt modelId="{8F55E881-CE9E-4DE4-A2B7-7E5D15F3A374}" type="parTrans" cxnId="{0A3D750E-BD03-48B5-8FE1-3C0A58F1724F}">
      <dgm:prSet/>
      <dgm:spPr/>
      <dgm:t>
        <a:bodyPr/>
        <a:lstStyle/>
        <a:p>
          <a:endParaRPr lang="en-US"/>
        </a:p>
      </dgm:t>
    </dgm:pt>
    <dgm:pt modelId="{AED2E356-634B-47BE-B8DE-BAD94EE035A5}" type="sibTrans" cxnId="{0A3D750E-BD03-48B5-8FE1-3C0A58F1724F}">
      <dgm:prSet/>
      <dgm:spPr/>
      <dgm:t>
        <a:bodyPr/>
        <a:lstStyle/>
        <a:p>
          <a:endParaRPr lang="en-US"/>
        </a:p>
      </dgm:t>
    </dgm:pt>
    <dgm:pt modelId="{814765F5-A940-4F20-AEF5-81138BEB6E32}">
      <dgm:prSet/>
      <dgm:spPr/>
      <dgm:t>
        <a:bodyPr/>
        <a:lstStyle/>
        <a:p>
          <a:r>
            <a:rPr lang="en-US" b="1" dirty="0"/>
            <a:t>Say no to any request made by the defense for information, interviews or anything else. The victim may speak to them, if they want to, and they may also decide when, where and what they will speak to them about.</a:t>
          </a:r>
        </a:p>
      </dgm:t>
    </dgm:pt>
    <dgm:pt modelId="{CDF5CCC4-F776-4264-BCD6-F592927524F6}" type="parTrans" cxnId="{66544006-0F00-4FCF-B979-8F8A64B90317}">
      <dgm:prSet/>
      <dgm:spPr/>
      <dgm:t>
        <a:bodyPr/>
        <a:lstStyle/>
        <a:p>
          <a:endParaRPr lang="en-US"/>
        </a:p>
      </dgm:t>
    </dgm:pt>
    <dgm:pt modelId="{438DF784-89F6-42E4-B137-A16FA8FFDBC6}" type="sibTrans" cxnId="{66544006-0F00-4FCF-B979-8F8A64B90317}">
      <dgm:prSet/>
      <dgm:spPr/>
      <dgm:t>
        <a:bodyPr/>
        <a:lstStyle/>
        <a:p>
          <a:endParaRPr lang="en-US"/>
        </a:p>
      </dgm:t>
    </dgm:pt>
    <dgm:pt modelId="{77B886E3-A3EA-452D-B3A3-1119D6D22892}">
      <dgm:prSet/>
      <dgm:spPr/>
      <dgm:t>
        <a:bodyPr/>
        <a:lstStyle/>
        <a:p>
          <a:r>
            <a:rPr lang="en-US" b="1" dirty="0"/>
            <a:t>Allow the victim to tell the probation department about the crime’s impact on them and their family. The probation department can include that information in their sentencing recommendations for the court.</a:t>
          </a:r>
        </a:p>
      </dgm:t>
    </dgm:pt>
    <dgm:pt modelId="{551BA3AC-A0EE-41A8-9B7E-6ECEEA42B174}" type="parTrans" cxnId="{08CC0AE6-3FDC-4BED-AB3D-2F51D2B55547}">
      <dgm:prSet/>
      <dgm:spPr/>
      <dgm:t>
        <a:bodyPr/>
        <a:lstStyle/>
        <a:p>
          <a:endParaRPr lang="en-US"/>
        </a:p>
      </dgm:t>
    </dgm:pt>
    <dgm:pt modelId="{FE76B271-78C0-47E0-B7B2-58C60A6353EF}" type="sibTrans" cxnId="{08CC0AE6-3FDC-4BED-AB3D-2F51D2B55547}">
      <dgm:prSet/>
      <dgm:spPr/>
      <dgm:t>
        <a:bodyPr/>
        <a:lstStyle/>
        <a:p>
          <a:endParaRPr lang="en-US"/>
        </a:p>
      </dgm:t>
    </dgm:pt>
    <dgm:pt modelId="{E8D3F5FB-84B0-4A82-8D74-B30CFA1FFFAA}">
      <dgm:prSet/>
      <dgm:spPr/>
      <dgm:t>
        <a:bodyPr/>
        <a:lstStyle/>
        <a:p>
          <a:r>
            <a:rPr lang="en-US" b="1" dirty="0"/>
            <a:t>Help the victim apply for restitution to pay for their losses related to the crime.</a:t>
          </a:r>
        </a:p>
      </dgm:t>
    </dgm:pt>
    <dgm:pt modelId="{25B06104-A1A1-4403-8209-6DA2D5F58F7B}" type="parTrans" cxnId="{DA97C53C-ED2A-4759-AA0D-D568B23772E9}">
      <dgm:prSet/>
      <dgm:spPr/>
      <dgm:t>
        <a:bodyPr/>
        <a:lstStyle/>
        <a:p>
          <a:endParaRPr lang="en-US"/>
        </a:p>
      </dgm:t>
    </dgm:pt>
    <dgm:pt modelId="{A61AA5C0-233F-469D-8D23-9F8DF23358EA}" type="sibTrans" cxnId="{DA97C53C-ED2A-4759-AA0D-D568B23772E9}">
      <dgm:prSet/>
      <dgm:spPr/>
      <dgm:t>
        <a:bodyPr/>
        <a:lstStyle/>
        <a:p>
          <a:endParaRPr lang="en-US"/>
        </a:p>
      </dgm:t>
    </dgm:pt>
    <dgm:pt modelId="{2F1CFC1F-1808-4586-B341-E8E164509B81}">
      <dgm:prSet/>
      <dgm:spPr/>
      <dgm:t>
        <a:bodyPr/>
        <a:lstStyle/>
        <a:p>
          <a:r>
            <a:rPr lang="en-US" b="1" dirty="0"/>
            <a:t>Return the victim’s property promptly, when it is no longer needed as evidence.</a:t>
          </a:r>
        </a:p>
      </dgm:t>
    </dgm:pt>
    <dgm:pt modelId="{0871CB08-9663-45AA-8CFC-CE7A38CF976E}" type="parTrans" cxnId="{384615B9-9D74-4247-9B5D-B5E9E900C1B6}">
      <dgm:prSet/>
      <dgm:spPr/>
      <dgm:t>
        <a:bodyPr/>
        <a:lstStyle/>
        <a:p>
          <a:endParaRPr lang="en-US"/>
        </a:p>
      </dgm:t>
    </dgm:pt>
    <dgm:pt modelId="{32DF29A2-2F26-44A2-8068-DF696EFD14F2}" type="sibTrans" cxnId="{384615B9-9D74-4247-9B5D-B5E9E900C1B6}">
      <dgm:prSet/>
      <dgm:spPr/>
      <dgm:t>
        <a:bodyPr/>
        <a:lstStyle/>
        <a:p>
          <a:endParaRPr lang="en-US"/>
        </a:p>
      </dgm:t>
    </dgm:pt>
    <dgm:pt modelId="{507AAB6E-2441-477D-9CAE-D6D7F592E0EC}">
      <dgm:prSet/>
      <dgm:spPr/>
      <dgm:t>
        <a:bodyPr/>
        <a:lstStyle/>
        <a:p>
          <a:r>
            <a:rPr lang="en-US" b="1" dirty="0"/>
            <a:t>Give the victim an opportunity to participate in the parole process and share their concerns before any hearing about the Defendant’s parole or release.</a:t>
          </a:r>
        </a:p>
      </dgm:t>
    </dgm:pt>
    <dgm:pt modelId="{D5440141-9380-401E-99FB-E4ED4D3AD604}" type="parTrans" cxnId="{339460F1-3D7E-4AFB-830F-E532AF4E0BF6}">
      <dgm:prSet/>
      <dgm:spPr/>
      <dgm:t>
        <a:bodyPr/>
        <a:lstStyle/>
        <a:p>
          <a:endParaRPr lang="en-US"/>
        </a:p>
      </dgm:t>
    </dgm:pt>
    <dgm:pt modelId="{22FA535F-D350-4689-8C68-16D4F56F678E}" type="sibTrans" cxnId="{339460F1-3D7E-4AFB-830F-E532AF4E0BF6}">
      <dgm:prSet/>
      <dgm:spPr/>
      <dgm:t>
        <a:bodyPr/>
        <a:lstStyle/>
        <a:p>
          <a:endParaRPr lang="en-US"/>
        </a:p>
      </dgm:t>
    </dgm:pt>
    <dgm:pt modelId="{73AF2454-4A1E-4203-B9B5-C1001F447A7B}" type="pres">
      <dgm:prSet presAssocID="{0B1BE16E-8F52-4F50-84A8-6AF7B4C66CAA}" presName="diagram" presStyleCnt="0">
        <dgm:presLayoutVars>
          <dgm:dir/>
          <dgm:resizeHandles val="exact"/>
        </dgm:presLayoutVars>
      </dgm:prSet>
      <dgm:spPr/>
    </dgm:pt>
    <dgm:pt modelId="{E38FDF17-02EA-42E9-A256-8BF84AB30D50}" type="pres">
      <dgm:prSet presAssocID="{25D694EF-6383-4B54-BB04-B1F48936C0E7}" presName="node" presStyleLbl="node1" presStyleIdx="0" presStyleCnt="6">
        <dgm:presLayoutVars>
          <dgm:bulletEnabled val="1"/>
        </dgm:presLayoutVars>
      </dgm:prSet>
      <dgm:spPr/>
    </dgm:pt>
    <dgm:pt modelId="{57C0B54E-64FF-4325-B18E-63C8B8231051}" type="pres">
      <dgm:prSet presAssocID="{AFE62D69-1645-4CF3-948D-D2DC93749911}" presName="sibTrans" presStyleCnt="0"/>
      <dgm:spPr/>
    </dgm:pt>
    <dgm:pt modelId="{7D7D7174-E5B0-4051-AD1D-9C541B19B625}" type="pres">
      <dgm:prSet presAssocID="{814765F5-A940-4F20-AEF5-81138BEB6E32}" presName="node" presStyleLbl="node1" presStyleIdx="1" presStyleCnt="6">
        <dgm:presLayoutVars>
          <dgm:bulletEnabled val="1"/>
        </dgm:presLayoutVars>
      </dgm:prSet>
      <dgm:spPr/>
    </dgm:pt>
    <dgm:pt modelId="{8668FE21-631D-4FA5-AFDE-5E188A6DD373}" type="pres">
      <dgm:prSet presAssocID="{438DF784-89F6-42E4-B137-A16FA8FFDBC6}" presName="sibTrans" presStyleCnt="0"/>
      <dgm:spPr/>
    </dgm:pt>
    <dgm:pt modelId="{B03CE676-FA5E-459E-8D43-ACAE603EE83C}" type="pres">
      <dgm:prSet presAssocID="{77B886E3-A3EA-452D-B3A3-1119D6D22892}" presName="node" presStyleLbl="node1" presStyleIdx="2" presStyleCnt="6">
        <dgm:presLayoutVars>
          <dgm:bulletEnabled val="1"/>
        </dgm:presLayoutVars>
      </dgm:prSet>
      <dgm:spPr/>
    </dgm:pt>
    <dgm:pt modelId="{DA2BBF17-E6CF-4C1C-8709-F45658AF3968}" type="pres">
      <dgm:prSet presAssocID="{FE76B271-78C0-47E0-B7B2-58C60A6353EF}" presName="sibTrans" presStyleCnt="0"/>
      <dgm:spPr/>
    </dgm:pt>
    <dgm:pt modelId="{83BF1A5B-2F0C-4D54-BA65-5524B78A6EC9}" type="pres">
      <dgm:prSet presAssocID="{E8D3F5FB-84B0-4A82-8D74-B30CFA1FFFAA}" presName="node" presStyleLbl="node1" presStyleIdx="3" presStyleCnt="6">
        <dgm:presLayoutVars>
          <dgm:bulletEnabled val="1"/>
        </dgm:presLayoutVars>
      </dgm:prSet>
      <dgm:spPr/>
    </dgm:pt>
    <dgm:pt modelId="{027151E5-4B92-4129-972B-34B0E9A2DEBB}" type="pres">
      <dgm:prSet presAssocID="{A61AA5C0-233F-469D-8D23-9F8DF23358EA}" presName="sibTrans" presStyleCnt="0"/>
      <dgm:spPr/>
    </dgm:pt>
    <dgm:pt modelId="{070BFEC2-3A5A-439C-9486-852327E46308}" type="pres">
      <dgm:prSet presAssocID="{2F1CFC1F-1808-4586-B341-E8E164509B81}" presName="node" presStyleLbl="node1" presStyleIdx="4" presStyleCnt="6">
        <dgm:presLayoutVars>
          <dgm:bulletEnabled val="1"/>
        </dgm:presLayoutVars>
      </dgm:prSet>
      <dgm:spPr/>
    </dgm:pt>
    <dgm:pt modelId="{45EC87A4-C52B-47A7-989D-AB32DEFEFF8F}" type="pres">
      <dgm:prSet presAssocID="{32DF29A2-2F26-44A2-8068-DF696EFD14F2}" presName="sibTrans" presStyleCnt="0"/>
      <dgm:spPr/>
    </dgm:pt>
    <dgm:pt modelId="{6508CD32-2B83-426A-BFEE-BEE1387BB75A}" type="pres">
      <dgm:prSet presAssocID="{507AAB6E-2441-477D-9CAE-D6D7F592E0EC}" presName="node" presStyleLbl="node1" presStyleIdx="5" presStyleCnt="6">
        <dgm:presLayoutVars>
          <dgm:bulletEnabled val="1"/>
        </dgm:presLayoutVars>
      </dgm:prSet>
      <dgm:spPr/>
    </dgm:pt>
  </dgm:ptLst>
  <dgm:cxnLst>
    <dgm:cxn modelId="{6014DC03-D400-4C35-83B1-786BAB57CF6F}" type="presOf" srcId="{25D694EF-6383-4B54-BB04-B1F48936C0E7}" destId="{E38FDF17-02EA-42E9-A256-8BF84AB30D50}" srcOrd="0" destOrd="0" presId="urn:microsoft.com/office/officeart/2005/8/layout/default"/>
    <dgm:cxn modelId="{66544006-0F00-4FCF-B979-8F8A64B90317}" srcId="{0B1BE16E-8F52-4F50-84A8-6AF7B4C66CAA}" destId="{814765F5-A940-4F20-AEF5-81138BEB6E32}" srcOrd="1" destOrd="0" parTransId="{CDF5CCC4-F776-4264-BCD6-F592927524F6}" sibTransId="{438DF784-89F6-42E4-B137-A16FA8FFDBC6}"/>
    <dgm:cxn modelId="{0A3D750E-BD03-48B5-8FE1-3C0A58F1724F}" srcId="{25D694EF-6383-4B54-BB04-B1F48936C0E7}" destId="{805A4B12-2CF5-4D0C-AB71-076061BFC3AC}" srcOrd="2" destOrd="0" parTransId="{8F55E881-CE9E-4DE4-A2B7-7E5D15F3A374}" sibTransId="{AED2E356-634B-47BE-B8DE-BAD94EE035A5}"/>
    <dgm:cxn modelId="{DDAB9411-53AA-45A8-A843-579BD61BA8AF}" type="presOf" srcId="{77B886E3-A3EA-452D-B3A3-1119D6D22892}" destId="{B03CE676-FA5E-459E-8D43-ACAE603EE83C}" srcOrd="0" destOrd="0" presId="urn:microsoft.com/office/officeart/2005/8/layout/default"/>
    <dgm:cxn modelId="{59FE2E14-9098-4B49-BEC5-8D86DD5C316E}" srcId="{0B1BE16E-8F52-4F50-84A8-6AF7B4C66CAA}" destId="{25D694EF-6383-4B54-BB04-B1F48936C0E7}" srcOrd="0" destOrd="0" parTransId="{53A805E6-81D2-427C-9E17-CA1BEB680226}" sibTransId="{AFE62D69-1645-4CF3-948D-D2DC93749911}"/>
    <dgm:cxn modelId="{DB5D5C29-D11E-499D-8F5B-65A3E0772A64}" type="presOf" srcId="{8688DE51-4DDD-4004-A069-8BF23F80E128}" destId="{E38FDF17-02EA-42E9-A256-8BF84AB30D50}" srcOrd="0" destOrd="2" presId="urn:microsoft.com/office/officeart/2005/8/layout/default"/>
    <dgm:cxn modelId="{79D6EC30-1EB9-4C0A-8231-C197BD58C6D2}" type="presOf" srcId="{2F1CFC1F-1808-4586-B341-E8E164509B81}" destId="{070BFEC2-3A5A-439C-9486-852327E46308}" srcOrd="0" destOrd="0" presId="urn:microsoft.com/office/officeart/2005/8/layout/default"/>
    <dgm:cxn modelId="{DA97C53C-ED2A-4759-AA0D-D568B23772E9}" srcId="{0B1BE16E-8F52-4F50-84A8-6AF7B4C66CAA}" destId="{E8D3F5FB-84B0-4A82-8D74-B30CFA1FFFAA}" srcOrd="3" destOrd="0" parTransId="{25B06104-A1A1-4403-8209-6DA2D5F58F7B}" sibTransId="{A61AA5C0-233F-469D-8D23-9F8DF23358EA}"/>
    <dgm:cxn modelId="{2DCE9565-35DE-435C-A81A-AC99FA990C6D}" type="presOf" srcId="{E8D3F5FB-84B0-4A82-8D74-B30CFA1FFFAA}" destId="{83BF1A5B-2F0C-4D54-BA65-5524B78A6EC9}" srcOrd="0" destOrd="0" presId="urn:microsoft.com/office/officeart/2005/8/layout/default"/>
    <dgm:cxn modelId="{E1F37B66-1FC0-4E47-9D73-FE9E4FDD0F59}" type="presOf" srcId="{805A4B12-2CF5-4D0C-AB71-076061BFC3AC}" destId="{E38FDF17-02EA-42E9-A256-8BF84AB30D50}" srcOrd="0" destOrd="3" presId="urn:microsoft.com/office/officeart/2005/8/layout/default"/>
    <dgm:cxn modelId="{199CF76E-B6C4-407F-9229-12D6B456AD9D}" type="presOf" srcId="{0B1BE16E-8F52-4F50-84A8-6AF7B4C66CAA}" destId="{73AF2454-4A1E-4203-B9B5-C1001F447A7B}" srcOrd="0" destOrd="0" presId="urn:microsoft.com/office/officeart/2005/8/layout/default"/>
    <dgm:cxn modelId="{15687D85-0C57-49A1-834A-E6CE832F363D}" type="presOf" srcId="{814765F5-A940-4F20-AEF5-81138BEB6E32}" destId="{7D7D7174-E5B0-4051-AD1D-9C541B19B625}" srcOrd="0" destOrd="0" presId="urn:microsoft.com/office/officeart/2005/8/layout/default"/>
    <dgm:cxn modelId="{5AD0839C-7E70-49B7-ADA4-8EA063E90319}" srcId="{25D694EF-6383-4B54-BB04-B1F48936C0E7}" destId="{8688DE51-4DDD-4004-A069-8BF23F80E128}" srcOrd="1" destOrd="0" parTransId="{6546A2FA-4C2E-43CB-A34B-CC013E9FB247}" sibTransId="{B49EB44D-017C-4F63-9716-4CB4356C21F8}"/>
    <dgm:cxn modelId="{384615B9-9D74-4247-9B5D-B5E9E900C1B6}" srcId="{0B1BE16E-8F52-4F50-84A8-6AF7B4C66CAA}" destId="{2F1CFC1F-1808-4586-B341-E8E164509B81}" srcOrd="4" destOrd="0" parTransId="{0871CB08-9663-45AA-8CFC-CE7A38CF976E}" sibTransId="{32DF29A2-2F26-44A2-8068-DF696EFD14F2}"/>
    <dgm:cxn modelId="{F6AE30C1-64C3-4111-8ED3-8D0AB20A135A}" type="presOf" srcId="{4DD9A282-7D6C-4E79-B12B-9EC12D28523B}" destId="{E38FDF17-02EA-42E9-A256-8BF84AB30D50}" srcOrd="0" destOrd="1" presId="urn:microsoft.com/office/officeart/2005/8/layout/default"/>
    <dgm:cxn modelId="{08CC0AE6-3FDC-4BED-AB3D-2F51D2B55547}" srcId="{0B1BE16E-8F52-4F50-84A8-6AF7B4C66CAA}" destId="{77B886E3-A3EA-452D-B3A3-1119D6D22892}" srcOrd="2" destOrd="0" parTransId="{551BA3AC-A0EE-41A8-9B7E-6ECEEA42B174}" sibTransId="{FE76B271-78C0-47E0-B7B2-58C60A6353EF}"/>
    <dgm:cxn modelId="{339460F1-3D7E-4AFB-830F-E532AF4E0BF6}" srcId="{0B1BE16E-8F52-4F50-84A8-6AF7B4C66CAA}" destId="{507AAB6E-2441-477D-9CAE-D6D7F592E0EC}" srcOrd="5" destOrd="0" parTransId="{D5440141-9380-401E-99FB-E4ED4D3AD604}" sibTransId="{22FA535F-D350-4689-8C68-16D4F56F678E}"/>
    <dgm:cxn modelId="{7F332EF8-BA5B-49D1-814D-771BFC5DA732}" srcId="{25D694EF-6383-4B54-BB04-B1F48936C0E7}" destId="{4DD9A282-7D6C-4E79-B12B-9EC12D28523B}" srcOrd="0" destOrd="0" parTransId="{C139F48B-E2F7-4D82-915C-341B080FB9B6}" sibTransId="{409FC053-7678-4191-BD3B-067332538170}"/>
    <dgm:cxn modelId="{C442C2F8-DFD9-44B5-A1FD-CE6536AE658B}" type="presOf" srcId="{507AAB6E-2441-477D-9CAE-D6D7F592E0EC}" destId="{6508CD32-2B83-426A-BFEE-BEE1387BB75A}" srcOrd="0" destOrd="0" presId="urn:microsoft.com/office/officeart/2005/8/layout/default"/>
    <dgm:cxn modelId="{DAD87937-3E4D-4792-B1C7-5EC38C0FCE53}" type="presParOf" srcId="{73AF2454-4A1E-4203-B9B5-C1001F447A7B}" destId="{E38FDF17-02EA-42E9-A256-8BF84AB30D50}" srcOrd="0" destOrd="0" presId="urn:microsoft.com/office/officeart/2005/8/layout/default"/>
    <dgm:cxn modelId="{0312C01A-7F9D-48D6-934E-C6F7D6522FD0}" type="presParOf" srcId="{73AF2454-4A1E-4203-B9B5-C1001F447A7B}" destId="{57C0B54E-64FF-4325-B18E-63C8B8231051}" srcOrd="1" destOrd="0" presId="urn:microsoft.com/office/officeart/2005/8/layout/default"/>
    <dgm:cxn modelId="{385247E3-ED0C-4E71-8DEA-935D57E6119E}" type="presParOf" srcId="{73AF2454-4A1E-4203-B9B5-C1001F447A7B}" destId="{7D7D7174-E5B0-4051-AD1D-9C541B19B625}" srcOrd="2" destOrd="0" presId="urn:microsoft.com/office/officeart/2005/8/layout/default"/>
    <dgm:cxn modelId="{699488F4-BF24-4303-8077-6A677D2E6011}" type="presParOf" srcId="{73AF2454-4A1E-4203-B9B5-C1001F447A7B}" destId="{8668FE21-631D-4FA5-AFDE-5E188A6DD373}" srcOrd="3" destOrd="0" presId="urn:microsoft.com/office/officeart/2005/8/layout/default"/>
    <dgm:cxn modelId="{916C4F28-8E0E-4BBA-B1E2-D39F4DBF6F13}" type="presParOf" srcId="{73AF2454-4A1E-4203-B9B5-C1001F447A7B}" destId="{B03CE676-FA5E-459E-8D43-ACAE603EE83C}" srcOrd="4" destOrd="0" presId="urn:microsoft.com/office/officeart/2005/8/layout/default"/>
    <dgm:cxn modelId="{620E4687-381F-4BB8-B57E-A743516BCFFE}" type="presParOf" srcId="{73AF2454-4A1E-4203-B9B5-C1001F447A7B}" destId="{DA2BBF17-E6CF-4C1C-8709-F45658AF3968}" srcOrd="5" destOrd="0" presId="urn:microsoft.com/office/officeart/2005/8/layout/default"/>
    <dgm:cxn modelId="{A7F6C4A2-A21D-491E-B6D2-F27E6C4D941A}" type="presParOf" srcId="{73AF2454-4A1E-4203-B9B5-C1001F447A7B}" destId="{83BF1A5B-2F0C-4D54-BA65-5524B78A6EC9}" srcOrd="6" destOrd="0" presId="urn:microsoft.com/office/officeart/2005/8/layout/default"/>
    <dgm:cxn modelId="{C987597D-7369-4AA2-BD3A-D7A7C50A4534}" type="presParOf" srcId="{73AF2454-4A1E-4203-B9B5-C1001F447A7B}" destId="{027151E5-4B92-4129-972B-34B0E9A2DEBB}" srcOrd="7" destOrd="0" presId="urn:microsoft.com/office/officeart/2005/8/layout/default"/>
    <dgm:cxn modelId="{A37EAA59-8A56-4313-919C-36B9D0225F42}" type="presParOf" srcId="{73AF2454-4A1E-4203-B9B5-C1001F447A7B}" destId="{070BFEC2-3A5A-439C-9486-852327E46308}" srcOrd="8" destOrd="0" presId="urn:microsoft.com/office/officeart/2005/8/layout/default"/>
    <dgm:cxn modelId="{A6A09B13-A51B-4EBF-97ED-18E4CEE6B862}" type="presParOf" srcId="{73AF2454-4A1E-4203-B9B5-C1001F447A7B}" destId="{45EC87A4-C52B-47A7-989D-AB32DEFEFF8F}" srcOrd="9" destOrd="0" presId="urn:microsoft.com/office/officeart/2005/8/layout/default"/>
    <dgm:cxn modelId="{8BFF76A0-FB31-4570-91D1-9B3919A40953}" type="presParOf" srcId="{73AF2454-4A1E-4203-B9B5-C1001F447A7B}" destId="{6508CD32-2B83-426A-BFEE-BEE1387BB75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B0F429-9F2F-4EC2-96E7-EF6F97EB3823}" type="doc">
      <dgm:prSet loTypeId="urn:microsoft.com/office/officeart/2005/8/layout/process4" loCatId="process" qsTypeId="urn:microsoft.com/office/officeart/2005/8/quickstyle/simple4#1" qsCatId="simple" csTypeId="urn:microsoft.com/office/officeart/2005/8/colors/colorful1#1" csCatId="colorful" phldr="1"/>
      <dgm:spPr/>
      <dgm:t>
        <a:bodyPr/>
        <a:lstStyle/>
        <a:p>
          <a:endParaRPr lang="en-US"/>
        </a:p>
      </dgm:t>
    </dgm:pt>
    <dgm:pt modelId="{680D17B2-5D33-4CC9-98FE-246A93DA35EA}">
      <dgm:prSet/>
      <dgm:spPr/>
      <dgm:t>
        <a:bodyPr/>
        <a:lstStyle/>
        <a:p>
          <a:r>
            <a:rPr lang="en-US" b="1" u="sng" dirty="0"/>
            <a:t>Stand Up Placer Policy</a:t>
          </a:r>
          <a:r>
            <a:rPr lang="en-US" b="1" dirty="0"/>
            <a:t>:  It is the policy of Stand Up Placer to defer the decision of releasing subpoenaed records or information to the client in question, as the client holds the privilege of confidentiality.</a:t>
          </a:r>
        </a:p>
      </dgm:t>
    </dgm:pt>
    <dgm:pt modelId="{30A6A27B-4B7D-469A-9FAA-790EC73CB569}" type="parTrans" cxnId="{9AAE3CBB-F6E1-419F-8F94-36158B1EBCED}">
      <dgm:prSet/>
      <dgm:spPr/>
      <dgm:t>
        <a:bodyPr/>
        <a:lstStyle/>
        <a:p>
          <a:endParaRPr lang="en-US"/>
        </a:p>
      </dgm:t>
    </dgm:pt>
    <dgm:pt modelId="{EF607EA7-46C0-4A58-94B9-F2625D06A563}" type="sibTrans" cxnId="{9AAE3CBB-F6E1-419F-8F94-36158B1EBCED}">
      <dgm:prSet/>
      <dgm:spPr/>
      <dgm:t>
        <a:bodyPr/>
        <a:lstStyle/>
        <a:p>
          <a:endParaRPr lang="en-US"/>
        </a:p>
      </dgm:t>
    </dgm:pt>
    <dgm:pt modelId="{66585260-9AB7-4B3B-BDC2-884ECAA287D7}">
      <dgm:prSet/>
      <dgm:spPr/>
      <dgm:t>
        <a:bodyPr/>
        <a:lstStyle/>
        <a:p>
          <a:r>
            <a:rPr lang="en-US" b="1" dirty="0"/>
            <a:t>Victims of Sexual Assault and Domestic Violence are granted some protection by law for confidential communications with sexual assault and domestic violence counselors (Evidence Code, Sections 1035.2 and 1037.5).  </a:t>
          </a:r>
        </a:p>
      </dgm:t>
    </dgm:pt>
    <dgm:pt modelId="{3654FB55-D1BE-42A6-AF10-93C12D6F2EEA}" type="parTrans" cxnId="{BBA3E510-D7B9-4EB4-83C1-0FF2305D0ACE}">
      <dgm:prSet/>
      <dgm:spPr/>
      <dgm:t>
        <a:bodyPr/>
        <a:lstStyle/>
        <a:p>
          <a:endParaRPr lang="en-US"/>
        </a:p>
      </dgm:t>
    </dgm:pt>
    <dgm:pt modelId="{7EBCBF14-F917-4765-8308-24763C99997F}" type="sibTrans" cxnId="{BBA3E510-D7B9-4EB4-83C1-0FF2305D0ACE}">
      <dgm:prSet/>
      <dgm:spPr/>
      <dgm:t>
        <a:bodyPr/>
        <a:lstStyle/>
        <a:p>
          <a:endParaRPr lang="en-US"/>
        </a:p>
      </dgm:t>
    </dgm:pt>
    <dgm:pt modelId="{F3A1024C-4134-4442-ADEA-FC39B7384EFB}">
      <dgm:prSet/>
      <dgm:spPr/>
      <dgm:t>
        <a:bodyPr/>
        <a:lstStyle/>
        <a:p>
          <a:r>
            <a:rPr lang="en-US" b="1" dirty="0"/>
            <a:t>Both laws cite the victim as the holder of privilege. </a:t>
          </a:r>
        </a:p>
      </dgm:t>
    </dgm:pt>
    <dgm:pt modelId="{EB168823-4716-4F55-9163-F79BA5B98CEB}" type="parTrans" cxnId="{818EF745-E5B7-44CD-8EEF-F47BC3D01830}">
      <dgm:prSet/>
      <dgm:spPr/>
      <dgm:t>
        <a:bodyPr/>
        <a:lstStyle/>
        <a:p>
          <a:endParaRPr lang="en-US"/>
        </a:p>
      </dgm:t>
    </dgm:pt>
    <dgm:pt modelId="{AE8DC18C-6EB6-404C-9654-7703A3B5060E}" type="sibTrans" cxnId="{818EF745-E5B7-44CD-8EEF-F47BC3D01830}">
      <dgm:prSet/>
      <dgm:spPr/>
      <dgm:t>
        <a:bodyPr/>
        <a:lstStyle/>
        <a:p>
          <a:endParaRPr lang="en-US"/>
        </a:p>
      </dgm:t>
    </dgm:pt>
    <dgm:pt modelId="{F9B1D6D7-DEBF-4A5E-B2DF-6B6201197127}">
      <dgm:prSet/>
      <dgm:spPr/>
      <dgm:t>
        <a:bodyPr/>
        <a:lstStyle/>
        <a:p>
          <a:r>
            <a:rPr lang="en-US" b="1" dirty="0"/>
            <a:t>If Stand Up Placer is subpoenaed for written records or counselor testimony regarding communication with the client, Stand Up Placer must seek authorization from the client in order to comply with the subpoena.</a:t>
          </a:r>
        </a:p>
      </dgm:t>
    </dgm:pt>
    <dgm:pt modelId="{57796F8F-BFCC-44BC-976C-8D429D07F273}" type="parTrans" cxnId="{6A66CA02-A25D-465C-B91A-56930267D1C6}">
      <dgm:prSet/>
      <dgm:spPr/>
      <dgm:t>
        <a:bodyPr/>
        <a:lstStyle/>
        <a:p>
          <a:endParaRPr lang="en-US"/>
        </a:p>
      </dgm:t>
    </dgm:pt>
    <dgm:pt modelId="{BDE54B16-D9B2-496A-BA99-5B0A2F5CC693}" type="sibTrans" cxnId="{6A66CA02-A25D-465C-B91A-56930267D1C6}">
      <dgm:prSet/>
      <dgm:spPr/>
      <dgm:t>
        <a:bodyPr/>
        <a:lstStyle/>
        <a:p>
          <a:endParaRPr lang="en-US"/>
        </a:p>
      </dgm:t>
    </dgm:pt>
    <dgm:pt modelId="{D0FA37AF-BF41-485C-A76B-F7223BD63BF4}" type="pres">
      <dgm:prSet presAssocID="{03B0F429-9F2F-4EC2-96E7-EF6F97EB3823}" presName="Name0" presStyleCnt="0">
        <dgm:presLayoutVars>
          <dgm:dir/>
          <dgm:animLvl val="lvl"/>
          <dgm:resizeHandles val="exact"/>
        </dgm:presLayoutVars>
      </dgm:prSet>
      <dgm:spPr/>
    </dgm:pt>
    <dgm:pt modelId="{B4F59277-E3B1-4C70-BBA0-E15C6799E32D}" type="pres">
      <dgm:prSet presAssocID="{F9B1D6D7-DEBF-4A5E-B2DF-6B6201197127}" presName="boxAndChildren" presStyleCnt="0"/>
      <dgm:spPr/>
    </dgm:pt>
    <dgm:pt modelId="{4793F3ED-4015-4397-BA32-98351324EDA0}" type="pres">
      <dgm:prSet presAssocID="{F9B1D6D7-DEBF-4A5E-B2DF-6B6201197127}" presName="parentTextBox" presStyleLbl="node1" presStyleIdx="0" presStyleCnt="4"/>
      <dgm:spPr/>
    </dgm:pt>
    <dgm:pt modelId="{8E041799-2330-44A6-A079-17C5AF22822D}" type="pres">
      <dgm:prSet presAssocID="{AE8DC18C-6EB6-404C-9654-7703A3B5060E}" presName="sp" presStyleCnt="0"/>
      <dgm:spPr/>
    </dgm:pt>
    <dgm:pt modelId="{EEB047FD-C86D-428B-9B78-138F6C7190EE}" type="pres">
      <dgm:prSet presAssocID="{F3A1024C-4134-4442-ADEA-FC39B7384EFB}" presName="arrowAndChildren" presStyleCnt="0"/>
      <dgm:spPr/>
    </dgm:pt>
    <dgm:pt modelId="{02CA7D53-F499-443B-8F72-07800362920A}" type="pres">
      <dgm:prSet presAssocID="{F3A1024C-4134-4442-ADEA-FC39B7384EFB}" presName="parentTextArrow" presStyleLbl="node1" presStyleIdx="1" presStyleCnt="4"/>
      <dgm:spPr/>
    </dgm:pt>
    <dgm:pt modelId="{22A4C408-4D71-4C60-B100-EFAE2907B5A9}" type="pres">
      <dgm:prSet presAssocID="{7EBCBF14-F917-4765-8308-24763C99997F}" presName="sp" presStyleCnt="0"/>
      <dgm:spPr/>
    </dgm:pt>
    <dgm:pt modelId="{B6ADF74C-54D2-4AB5-83F8-7E0626EB4377}" type="pres">
      <dgm:prSet presAssocID="{66585260-9AB7-4B3B-BDC2-884ECAA287D7}" presName="arrowAndChildren" presStyleCnt="0"/>
      <dgm:spPr/>
    </dgm:pt>
    <dgm:pt modelId="{C5BDD9FF-A4EB-4F53-BC66-6D48F6CBDFE3}" type="pres">
      <dgm:prSet presAssocID="{66585260-9AB7-4B3B-BDC2-884ECAA287D7}" presName="parentTextArrow" presStyleLbl="node1" presStyleIdx="2" presStyleCnt="4"/>
      <dgm:spPr/>
    </dgm:pt>
    <dgm:pt modelId="{41CA68A3-A3A4-4C37-881F-D188768B72E1}" type="pres">
      <dgm:prSet presAssocID="{EF607EA7-46C0-4A58-94B9-F2625D06A563}" presName="sp" presStyleCnt="0"/>
      <dgm:spPr/>
    </dgm:pt>
    <dgm:pt modelId="{AB04999D-8CBF-41B9-BB15-82968219EA2E}" type="pres">
      <dgm:prSet presAssocID="{680D17B2-5D33-4CC9-98FE-246A93DA35EA}" presName="arrowAndChildren" presStyleCnt="0"/>
      <dgm:spPr/>
    </dgm:pt>
    <dgm:pt modelId="{D731D157-232A-4FAB-93C5-6D92BF0DCEC9}" type="pres">
      <dgm:prSet presAssocID="{680D17B2-5D33-4CC9-98FE-246A93DA35EA}" presName="parentTextArrow" presStyleLbl="node1" presStyleIdx="3" presStyleCnt="4"/>
      <dgm:spPr/>
    </dgm:pt>
  </dgm:ptLst>
  <dgm:cxnLst>
    <dgm:cxn modelId="{6A66CA02-A25D-465C-B91A-56930267D1C6}" srcId="{03B0F429-9F2F-4EC2-96E7-EF6F97EB3823}" destId="{F9B1D6D7-DEBF-4A5E-B2DF-6B6201197127}" srcOrd="3" destOrd="0" parTransId="{57796F8F-BFCC-44BC-976C-8D429D07F273}" sibTransId="{BDE54B16-D9B2-496A-BA99-5B0A2F5CC693}"/>
    <dgm:cxn modelId="{BBA3E510-D7B9-4EB4-83C1-0FF2305D0ACE}" srcId="{03B0F429-9F2F-4EC2-96E7-EF6F97EB3823}" destId="{66585260-9AB7-4B3B-BDC2-884ECAA287D7}" srcOrd="1" destOrd="0" parTransId="{3654FB55-D1BE-42A6-AF10-93C12D6F2EEA}" sibTransId="{7EBCBF14-F917-4765-8308-24763C99997F}"/>
    <dgm:cxn modelId="{03365612-3814-423F-8A01-503689F57836}" type="presOf" srcId="{03B0F429-9F2F-4EC2-96E7-EF6F97EB3823}" destId="{D0FA37AF-BF41-485C-A76B-F7223BD63BF4}" srcOrd="0" destOrd="0" presId="urn:microsoft.com/office/officeart/2005/8/layout/process4"/>
    <dgm:cxn modelId="{CD71FB62-3DE2-42E4-9829-27969D2305C4}" type="presOf" srcId="{680D17B2-5D33-4CC9-98FE-246A93DA35EA}" destId="{D731D157-232A-4FAB-93C5-6D92BF0DCEC9}" srcOrd="0" destOrd="0" presId="urn:microsoft.com/office/officeart/2005/8/layout/process4"/>
    <dgm:cxn modelId="{818EF745-E5B7-44CD-8EEF-F47BC3D01830}" srcId="{03B0F429-9F2F-4EC2-96E7-EF6F97EB3823}" destId="{F3A1024C-4134-4442-ADEA-FC39B7384EFB}" srcOrd="2" destOrd="0" parTransId="{EB168823-4716-4F55-9163-F79BA5B98CEB}" sibTransId="{AE8DC18C-6EB6-404C-9654-7703A3B5060E}"/>
    <dgm:cxn modelId="{C8D3664E-4C81-4D21-9021-5B26D2BDCF72}" type="presOf" srcId="{66585260-9AB7-4B3B-BDC2-884ECAA287D7}" destId="{C5BDD9FF-A4EB-4F53-BC66-6D48F6CBDFE3}" srcOrd="0" destOrd="0" presId="urn:microsoft.com/office/officeart/2005/8/layout/process4"/>
    <dgm:cxn modelId="{9AAE3CBB-F6E1-419F-8F94-36158B1EBCED}" srcId="{03B0F429-9F2F-4EC2-96E7-EF6F97EB3823}" destId="{680D17B2-5D33-4CC9-98FE-246A93DA35EA}" srcOrd="0" destOrd="0" parTransId="{30A6A27B-4B7D-469A-9FAA-790EC73CB569}" sibTransId="{EF607EA7-46C0-4A58-94B9-F2625D06A563}"/>
    <dgm:cxn modelId="{5B48B7BB-13BA-4D0C-8A2F-051B889B9BD8}" type="presOf" srcId="{F3A1024C-4134-4442-ADEA-FC39B7384EFB}" destId="{02CA7D53-F499-443B-8F72-07800362920A}" srcOrd="0" destOrd="0" presId="urn:microsoft.com/office/officeart/2005/8/layout/process4"/>
    <dgm:cxn modelId="{7B9A29F8-9000-44BD-A81D-B5307837FC4C}" type="presOf" srcId="{F9B1D6D7-DEBF-4A5E-B2DF-6B6201197127}" destId="{4793F3ED-4015-4397-BA32-98351324EDA0}" srcOrd="0" destOrd="0" presId="urn:microsoft.com/office/officeart/2005/8/layout/process4"/>
    <dgm:cxn modelId="{71BFBA11-99B1-4F01-A445-E8676145A679}" type="presParOf" srcId="{D0FA37AF-BF41-485C-A76B-F7223BD63BF4}" destId="{B4F59277-E3B1-4C70-BBA0-E15C6799E32D}" srcOrd="0" destOrd="0" presId="urn:microsoft.com/office/officeart/2005/8/layout/process4"/>
    <dgm:cxn modelId="{E97BE8FE-4E01-47DA-995E-450D0EE34C8A}" type="presParOf" srcId="{B4F59277-E3B1-4C70-BBA0-E15C6799E32D}" destId="{4793F3ED-4015-4397-BA32-98351324EDA0}" srcOrd="0" destOrd="0" presId="urn:microsoft.com/office/officeart/2005/8/layout/process4"/>
    <dgm:cxn modelId="{2898C394-2BA9-4215-98B2-A8F9D8F78C68}" type="presParOf" srcId="{D0FA37AF-BF41-485C-A76B-F7223BD63BF4}" destId="{8E041799-2330-44A6-A079-17C5AF22822D}" srcOrd="1" destOrd="0" presId="urn:microsoft.com/office/officeart/2005/8/layout/process4"/>
    <dgm:cxn modelId="{3030F70B-7A28-411A-8027-933031F1B9CA}" type="presParOf" srcId="{D0FA37AF-BF41-485C-A76B-F7223BD63BF4}" destId="{EEB047FD-C86D-428B-9B78-138F6C7190EE}" srcOrd="2" destOrd="0" presId="urn:microsoft.com/office/officeart/2005/8/layout/process4"/>
    <dgm:cxn modelId="{6BB32525-3798-4862-A56D-605E88142B25}" type="presParOf" srcId="{EEB047FD-C86D-428B-9B78-138F6C7190EE}" destId="{02CA7D53-F499-443B-8F72-07800362920A}" srcOrd="0" destOrd="0" presId="urn:microsoft.com/office/officeart/2005/8/layout/process4"/>
    <dgm:cxn modelId="{6F3AACF3-11A8-47EB-A138-FB314EF7AC66}" type="presParOf" srcId="{D0FA37AF-BF41-485C-A76B-F7223BD63BF4}" destId="{22A4C408-4D71-4C60-B100-EFAE2907B5A9}" srcOrd="3" destOrd="0" presId="urn:microsoft.com/office/officeart/2005/8/layout/process4"/>
    <dgm:cxn modelId="{D72DD7A4-36BF-4313-8916-042F294C124D}" type="presParOf" srcId="{D0FA37AF-BF41-485C-A76B-F7223BD63BF4}" destId="{B6ADF74C-54D2-4AB5-83F8-7E0626EB4377}" srcOrd="4" destOrd="0" presId="urn:microsoft.com/office/officeart/2005/8/layout/process4"/>
    <dgm:cxn modelId="{A777DF9E-FCAD-4FE0-81B5-AD942E55861E}" type="presParOf" srcId="{B6ADF74C-54D2-4AB5-83F8-7E0626EB4377}" destId="{C5BDD9FF-A4EB-4F53-BC66-6D48F6CBDFE3}" srcOrd="0" destOrd="0" presId="urn:microsoft.com/office/officeart/2005/8/layout/process4"/>
    <dgm:cxn modelId="{869FD1A7-03DE-4A09-82E4-AB2654A450DC}" type="presParOf" srcId="{D0FA37AF-BF41-485C-A76B-F7223BD63BF4}" destId="{41CA68A3-A3A4-4C37-881F-D188768B72E1}" srcOrd="5" destOrd="0" presId="urn:microsoft.com/office/officeart/2005/8/layout/process4"/>
    <dgm:cxn modelId="{53E76B5D-0C0D-4257-B9E4-72E7D90CD2B6}" type="presParOf" srcId="{D0FA37AF-BF41-485C-A76B-F7223BD63BF4}" destId="{AB04999D-8CBF-41B9-BB15-82968219EA2E}" srcOrd="6" destOrd="0" presId="urn:microsoft.com/office/officeart/2005/8/layout/process4"/>
    <dgm:cxn modelId="{A8F6697E-F792-49E9-9CEA-359628B81BA6}" type="presParOf" srcId="{AB04999D-8CBF-41B9-BB15-82968219EA2E}" destId="{D731D157-232A-4FAB-93C5-6D92BF0DCEC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650623C-9F8F-4F09-9CE4-C7282C8C0BB5}" type="doc">
      <dgm:prSet loTypeId="urn:microsoft.com/office/officeart/2005/8/layout/hierarchy1" loCatId="hierarchy" qsTypeId="urn:microsoft.com/office/officeart/2005/8/quickstyle/simple4#2" qsCatId="simple" csTypeId="urn:microsoft.com/office/officeart/2005/8/colors/accent4_2#1" csCatId="accent4" phldr="1"/>
      <dgm:spPr/>
      <dgm:t>
        <a:bodyPr/>
        <a:lstStyle/>
        <a:p>
          <a:endParaRPr lang="en-US"/>
        </a:p>
      </dgm:t>
    </dgm:pt>
    <dgm:pt modelId="{4C6B24AD-FAB0-4901-AF5C-C505488BEDA4}">
      <dgm:prSet/>
      <dgm:spPr/>
      <dgm:t>
        <a:bodyPr/>
        <a:lstStyle/>
        <a:p>
          <a:pPr algn="ctr" rtl="0">
            <a:lnSpc>
              <a:spcPct val="90000"/>
            </a:lnSpc>
          </a:pPr>
          <a:r>
            <a:rPr lang="en-US" sz="2300" b="1" u="sng" dirty="0">
              <a:ea typeface="+mn-ea"/>
              <a:cs typeface="+mn-cs"/>
            </a:rPr>
            <a:t>Policy:</a:t>
          </a:r>
          <a:r>
            <a:rPr lang="en-US" sz="2300" b="1" dirty="0">
              <a:ea typeface="+mn-ea"/>
              <a:cs typeface="+mn-cs"/>
            </a:rPr>
            <a:t>  </a:t>
          </a:r>
          <a:r>
            <a:rPr lang="en-US" sz="2300" dirty="0">
              <a:ea typeface="+mn-ea"/>
              <a:cs typeface="+mn-cs"/>
            </a:rPr>
            <a:t>It is the policy of Stand Up Placer to accompany </a:t>
          </a:r>
          <a:r>
            <a:rPr lang="en-US" sz="2300" dirty="0">
              <a:latin typeface="Century Gothic" panose="020B0502020202020204"/>
              <a:ea typeface="+mn-ea"/>
              <a:cs typeface="+mn-cs"/>
            </a:rPr>
            <a:t>survivors</a:t>
          </a:r>
          <a:r>
            <a:rPr lang="en-US" sz="2300" dirty="0">
              <a:ea typeface="+mn-ea"/>
              <a:cs typeface="+mn-cs"/>
            </a:rPr>
            <a:t> </a:t>
          </a:r>
          <a:r>
            <a:rPr lang="en-US" sz="2300" dirty="0">
              <a:latin typeface="Century Gothic" panose="020B0502020202020204"/>
              <a:ea typeface="+mn-ea"/>
              <a:cs typeface="+mn-cs"/>
            </a:rPr>
            <a:t>court proceedings, law enforcement interviews and </a:t>
          </a:r>
          <a:r>
            <a:rPr lang="en-US" sz="2300" dirty="0">
              <a:ea typeface="+mn-ea"/>
              <a:cs typeface="+mn-cs"/>
            </a:rPr>
            <a:t> forensic </a:t>
          </a:r>
          <a:r>
            <a:rPr lang="en-US" sz="2300" dirty="0">
              <a:latin typeface="Century Gothic" panose="020B0502020202020204"/>
              <a:ea typeface="+mn-ea"/>
              <a:cs typeface="+mn-cs"/>
            </a:rPr>
            <a:t>exams </a:t>
          </a:r>
          <a:r>
            <a:rPr lang="en-US" sz="2300" dirty="0">
              <a:ea typeface="+mn-ea"/>
              <a:cs typeface="+mn-cs"/>
            </a:rPr>
            <a:t>upon</a:t>
          </a:r>
          <a:r>
            <a:rPr lang="en-US" sz="2300" dirty="0">
              <a:latin typeface="Century Gothic" panose="020B0502020202020204"/>
              <a:ea typeface="+mn-ea"/>
              <a:cs typeface="+mn-cs"/>
            </a:rPr>
            <a:t> </a:t>
          </a:r>
          <a:r>
            <a:rPr lang="en-US" sz="2300" dirty="0">
              <a:ea typeface="+mn-ea"/>
              <a:cs typeface="+mn-cs"/>
            </a:rPr>
            <a:t>request.</a:t>
          </a:r>
        </a:p>
      </dgm:t>
    </dgm:pt>
    <dgm:pt modelId="{D739739B-E57E-46E3-898A-C186DCA48D67}" type="parTrans" cxnId="{8A49998D-3E96-410B-8AC0-1D4877EA9905}">
      <dgm:prSet/>
      <dgm:spPr/>
      <dgm:t>
        <a:bodyPr/>
        <a:lstStyle/>
        <a:p>
          <a:endParaRPr lang="en-US"/>
        </a:p>
      </dgm:t>
    </dgm:pt>
    <dgm:pt modelId="{B71A8B1C-BA61-4659-9966-7733CB02206E}" type="sibTrans" cxnId="{8A49998D-3E96-410B-8AC0-1D4877EA9905}">
      <dgm:prSet/>
      <dgm:spPr/>
      <dgm:t>
        <a:bodyPr/>
        <a:lstStyle/>
        <a:p>
          <a:endParaRPr lang="en-US"/>
        </a:p>
      </dgm:t>
    </dgm:pt>
    <dgm:pt modelId="{F9C19441-17BD-4D67-839C-8DB7A38D9B90}">
      <dgm:prSet/>
      <dgm:spPr/>
      <dgm:t>
        <a:bodyPr/>
        <a:lstStyle/>
        <a:p>
          <a:pPr algn="ctr">
            <a:lnSpc>
              <a:spcPct val="90000"/>
            </a:lnSpc>
          </a:pPr>
          <a:r>
            <a:rPr lang="en-US" sz="2300" b="1" dirty="0">
              <a:ea typeface="+mn-ea"/>
              <a:cs typeface="+mn-cs"/>
            </a:rPr>
            <a:t>If the advocate is excluded from a process </a:t>
          </a:r>
          <a:r>
            <a:rPr lang="en-US" sz="2300" dirty="0">
              <a:ea typeface="+mn-ea"/>
              <a:cs typeface="+mn-cs"/>
            </a:rPr>
            <a:t>(</a:t>
          </a:r>
          <a:r>
            <a:rPr lang="en-US" sz="2300" b="1" dirty="0">
              <a:ea typeface="+mn-ea"/>
              <a:cs typeface="+mn-cs"/>
            </a:rPr>
            <a:t>ex: interview, exam),</a:t>
          </a:r>
          <a:r>
            <a:rPr lang="en-US" sz="2300" dirty="0">
              <a:ea typeface="+mn-ea"/>
              <a:cs typeface="+mn-cs"/>
            </a:rPr>
            <a:t> </a:t>
          </a:r>
          <a:r>
            <a:rPr lang="en-US" sz="2300" b="1" dirty="0">
              <a:ea typeface="+mn-ea"/>
              <a:cs typeface="+mn-cs"/>
            </a:rPr>
            <a:t>the advocate will abide and stay at the location until interview/exam is completed and be available for the client when process is concluded. </a:t>
          </a:r>
        </a:p>
      </dgm:t>
    </dgm:pt>
    <dgm:pt modelId="{89B60B8F-C9F5-4108-A09A-0DA57A4957F8}" type="parTrans" cxnId="{CDEF57D0-9F5A-4BBB-AAC8-F712D8E6EC26}">
      <dgm:prSet/>
      <dgm:spPr/>
      <dgm:t>
        <a:bodyPr/>
        <a:lstStyle/>
        <a:p>
          <a:endParaRPr lang="en-US"/>
        </a:p>
      </dgm:t>
    </dgm:pt>
    <dgm:pt modelId="{2D2F4F0D-FB57-479C-87C7-45C3B2A2E7B3}" type="sibTrans" cxnId="{CDEF57D0-9F5A-4BBB-AAC8-F712D8E6EC26}">
      <dgm:prSet/>
      <dgm:spPr/>
      <dgm:t>
        <a:bodyPr/>
        <a:lstStyle/>
        <a:p>
          <a:endParaRPr lang="en-US"/>
        </a:p>
      </dgm:t>
    </dgm:pt>
    <dgm:pt modelId="{D71A2FE4-FD43-4482-AD77-6CB686075F56}" type="pres">
      <dgm:prSet presAssocID="{1650623C-9F8F-4F09-9CE4-C7282C8C0BB5}" presName="hierChild1" presStyleCnt="0">
        <dgm:presLayoutVars>
          <dgm:chPref val="1"/>
          <dgm:dir/>
          <dgm:animOne val="branch"/>
          <dgm:animLvl val="lvl"/>
          <dgm:resizeHandles/>
        </dgm:presLayoutVars>
      </dgm:prSet>
      <dgm:spPr/>
    </dgm:pt>
    <dgm:pt modelId="{123E1FF9-D0D7-42C6-8458-490CD89EA482}" type="pres">
      <dgm:prSet presAssocID="{4C6B24AD-FAB0-4901-AF5C-C505488BEDA4}" presName="hierRoot1" presStyleCnt="0"/>
      <dgm:spPr/>
    </dgm:pt>
    <dgm:pt modelId="{17726ED7-B84F-43A1-8867-D8A4DC864809}" type="pres">
      <dgm:prSet presAssocID="{4C6B24AD-FAB0-4901-AF5C-C505488BEDA4}" presName="composite" presStyleCnt="0"/>
      <dgm:spPr/>
    </dgm:pt>
    <dgm:pt modelId="{B9F30C7A-8A67-43FE-8366-E0A2F7F84989}" type="pres">
      <dgm:prSet presAssocID="{4C6B24AD-FAB0-4901-AF5C-C505488BEDA4}" presName="background" presStyleLbl="node0" presStyleIdx="0" presStyleCnt="2"/>
      <dgm:spPr/>
    </dgm:pt>
    <dgm:pt modelId="{AC7DEFC5-A803-4165-B633-F50EB298A423}" type="pres">
      <dgm:prSet presAssocID="{4C6B24AD-FAB0-4901-AF5C-C505488BEDA4}" presName="text" presStyleLbl="fgAcc0" presStyleIdx="0" presStyleCnt="2">
        <dgm:presLayoutVars>
          <dgm:chPref val="3"/>
        </dgm:presLayoutVars>
      </dgm:prSet>
      <dgm:spPr/>
    </dgm:pt>
    <dgm:pt modelId="{02B7F179-0E03-46DA-8FBE-1F8E24779E62}" type="pres">
      <dgm:prSet presAssocID="{4C6B24AD-FAB0-4901-AF5C-C505488BEDA4}" presName="hierChild2" presStyleCnt="0"/>
      <dgm:spPr/>
    </dgm:pt>
    <dgm:pt modelId="{614D0A4F-094A-4BDA-BDA5-9CA25B9A1B2E}" type="pres">
      <dgm:prSet presAssocID="{F9C19441-17BD-4D67-839C-8DB7A38D9B90}" presName="hierRoot1" presStyleCnt="0"/>
      <dgm:spPr/>
    </dgm:pt>
    <dgm:pt modelId="{39ACA3F6-C459-43F5-9A81-8A6A89103AF2}" type="pres">
      <dgm:prSet presAssocID="{F9C19441-17BD-4D67-839C-8DB7A38D9B90}" presName="composite" presStyleCnt="0"/>
      <dgm:spPr/>
    </dgm:pt>
    <dgm:pt modelId="{61978B7B-FCBA-4100-B29B-6C28CC3E6406}" type="pres">
      <dgm:prSet presAssocID="{F9C19441-17BD-4D67-839C-8DB7A38D9B90}" presName="background" presStyleLbl="node0" presStyleIdx="1" presStyleCnt="2"/>
      <dgm:spPr/>
    </dgm:pt>
    <dgm:pt modelId="{560066C4-3412-40CE-A349-E4D2F0F76A3F}" type="pres">
      <dgm:prSet presAssocID="{F9C19441-17BD-4D67-839C-8DB7A38D9B90}" presName="text" presStyleLbl="fgAcc0" presStyleIdx="1" presStyleCnt="2">
        <dgm:presLayoutVars>
          <dgm:chPref val="3"/>
        </dgm:presLayoutVars>
      </dgm:prSet>
      <dgm:spPr/>
    </dgm:pt>
    <dgm:pt modelId="{0DBB5F4B-96AD-4A43-B8E7-7F0BE562B899}" type="pres">
      <dgm:prSet presAssocID="{F9C19441-17BD-4D67-839C-8DB7A38D9B90}" presName="hierChild2" presStyleCnt="0"/>
      <dgm:spPr/>
    </dgm:pt>
  </dgm:ptLst>
  <dgm:cxnLst>
    <dgm:cxn modelId="{BF96186D-B1B8-4A7F-80E7-13604B2E2E00}" type="presOf" srcId="{4C6B24AD-FAB0-4901-AF5C-C505488BEDA4}" destId="{AC7DEFC5-A803-4165-B633-F50EB298A423}" srcOrd="0" destOrd="0" presId="urn:microsoft.com/office/officeart/2005/8/layout/hierarchy1"/>
    <dgm:cxn modelId="{8A49998D-3E96-410B-8AC0-1D4877EA9905}" srcId="{1650623C-9F8F-4F09-9CE4-C7282C8C0BB5}" destId="{4C6B24AD-FAB0-4901-AF5C-C505488BEDA4}" srcOrd="0" destOrd="0" parTransId="{D739739B-E57E-46E3-898A-C186DCA48D67}" sibTransId="{B71A8B1C-BA61-4659-9966-7733CB02206E}"/>
    <dgm:cxn modelId="{55403B96-F46F-47CF-A8D7-906AB4A0ED4F}" type="presOf" srcId="{F9C19441-17BD-4D67-839C-8DB7A38D9B90}" destId="{560066C4-3412-40CE-A349-E4D2F0F76A3F}" srcOrd="0" destOrd="0" presId="urn:microsoft.com/office/officeart/2005/8/layout/hierarchy1"/>
    <dgm:cxn modelId="{EA5873BB-2C31-4BAF-A618-3FD7EE2E96BB}" type="presOf" srcId="{1650623C-9F8F-4F09-9CE4-C7282C8C0BB5}" destId="{D71A2FE4-FD43-4482-AD77-6CB686075F56}" srcOrd="0" destOrd="0" presId="urn:microsoft.com/office/officeart/2005/8/layout/hierarchy1"/>
    <dgm:cxn modelId="{CDEF57D0-9F5A-4BBB-AAC8-F712D8E6EC26}" srcId="{1650623C-9F8F-4F09-9CE4-C7282C8C0BB5}" destId="{F9C19441-17BD-4D67-839C-8DB7A38D9B90}" srcOrd="1" destOrd="0" parTransId="{89B60B8F-C9F5-4108-A09A-0DA57A4957F8}" sibTransId="{2D2F4F0D-FB57-479C-87C7-45C3B2A2E7B3}"/>
    <dgm:cxn modelId="{A9F1E0EF-86C5-4633-A68A-FC7997B307DA}" type="presParOf" srcId="{D71A2FE4-FD43-4482-AD77-6CB686075F56}" destId="{123E1FF9-D0D7-42C6-8458-490CD89EA482}" srcOrd="0" destOrd="0" presId="urn:microsoft.com/office/officeart/2005/8/layout/hierarchy1"/>
    <dgm:cxn modelId="{E71B4B3A-BE00-4F5F-BC36-5EFC3D4B4540}" type="presParOf" srcId="{123E1FF9-D0D7-42C6-8458-490CD89EA482}" destId="{17726ED7-B84F-43A1-8867-D8A4DC864809}" srcOrd="0" destOrd="0" presId="urn:microsoft.com/office/officeart/2005/8/layout/hierarchy1"/>
    <dgm:cxn modelId="{0A1CE5FC-18AD-4BA1-A61B-1463D6998447}" type="presParOf" srcId="{17726ED7-B84F-43A1-8867-D8A4DC864809}" destId="{B9F30C7A-8A67-43FE-8366-E0A2F7F84989}" srcOrd="0" destOrd="0" presId="urn:microsoft.com/office/officeart/2005/8/layout/hierarchy1"/>
    <dgm:cxn modelId="{76971573-74D2-4343-8062-CA2E0E7BBC6F}" type="presParOf" srcId="{17726ED7-B84F-43A1-8867-D8A4DC864809}" destId="{AC7DEFC5-A803-4165-B633-F50EB298A423}" srcOrd="1" destOrd="0" presId="urn:microsoft.com/office/officeart/2005/8/layout/hierarchy1"/>
    <dgm:cxn modelId="{B3AEAE0D-6305-4B90-9127-77CDE4B4D8B7}" type="presParOf" srcId="{123E1FF9-D0D7-42C6-8458-490CD89EA482}" destId="{02B7F179-0E03-46DA-8FBE-1F8E24779E62}" srcOrd="1" destOrd="0" presId="urn:microsoft.com/office/officeart/2005/8/layout/hierarchy1"/>
    <dgm:cxn modelId="{C19F3C09-C11C-401F-B954-2FF4833A43E3}" type="presParOf" srcId="{D71A2FE4-FD43-4482-AD77-6CB686075F56}" destId="{614D0A4F-094A-4BDA-BDA5-9CA25B9A1B2E}" srcOrd="1" destOrd="0" presId="urn:microsoft.com/office/officeart/2005/8/layout/hierarchy1"/>
    <dgm:cxn modelId="{DB32C566-A9F8-460E-8AF3-A5E55793CCDC}" type="presParOf" srcId="{614D0A4F-094A-4BDA-BDA5-9CA25B9A1B2E}" destId="{39ACA3F6-C459-43F5-9A81-8A6A89103AF2}" srcOrd="0" destOrd="0" presId="urn:microsoft.com/office/officeart/2005/8/layout/hierarchy1"/>
    <dgm:cxn modelId="{02E13DEC-54F7-490C-AB21-26C667D54AA6}" type="presParOf" srcId="{39ACA3F6-C459-43F5-9A81-8A6A89103AF2}" destId="{61978B7B-FCBA-4100-B29B-6C28CC3E6406}" srcOrd="0" destOrd="0" presId="urn:microsoft.com/office/officeart/2005/8/layout/hierarchy1"/>
    <dgm:cxn modelId="{E74053F8-C4D1-4E6D-BA90-640F1EDB1215}" type="presParOf" srcId="{39ACA3F6-C459-43F5-9A81-8A6A89103AF2}" destId="{560066C4-3412-40CE-A349-E4D2F0F76A3F}" srcOrd="1" destOrd="0" presId="urn:microsoft.com/office/officeart/2005/8/layout/hierarchy1"/>
    <dgm:cxn modelId="{830AFF9F-0328-46E4-8B39-9D3407F44A19}" type="presParOf" srcId="{614D0A4F-094A-4BDA-BDA5-9CA25B9A1B2E}" destId="{0DBB5F4B-96AD-4A43-B8E7-7F0BE562B89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B0009-18E5-4C13-91A4-014577574C76}">
      <dsp:nvSpPr>
        <dsp:cNvPr id="0" name=""/>
        <dsp:cNvSpPr/>
      </dsp:nvSpPr>
      <dsp:spPr>
        <a:xfrm>
          <a:off x="0" y="0"/>
          <a:ext cx="9948216" cy="11459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93AF88-037A-49B9-A389-994706745618}">
      <dsp:nvSpPr>
        <dsp:cNvPr id="0" name=""/>
        <dsp:cNvSpPr/>
      </dsp:nvSpPr>
      <dsp:spPr>
        <a:xfrm>
          <a:off x="346647" y="260097"/>
          <a:ext cx="630267" cy="6302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773332-2742-4108-81B5-BFD39D8A9E01}">
      <dsp:nvSpPr>
        <dsp:cNvPr id="0" name=""/>
        <dsp:cNvSpPr/>
      </dsp:nvSpPr>
      <dsp:spPr>
        <a:xfrm>
          <a:off x="1323562" y="2261"/>
          <a:ext cx="8624653" cy="1145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279" tIns="121279" rIns="121279" bIns="121279" numCol="1" spcCol="1270" anchor="ctr" anchorCtr="0">
          <a:noAutofit/>
        </a:bodyPr>
        <a:lstStyle/>
        <a:p>
          <a:pPr marL="0" lvl="0" indent="0" algn="l" defTabSz="622300">
            <a:lnSpc>
              <a:spcPct val="100000"/>
            </a:lnSpc>
            <a:spcBef>
              <a:spcPct val="0"/>
            </a:spcBef>
            <a:spcAft>
              <a:spcPct val="35000"/>
            </a:spcAft>
            <a:buNone/>
          </a:pPr>
          <a:r>
            <a:rPr lang="en-US" sz="1400" b="1" kern="1200">
              <a:latin typeface="Arial" panose="020B0604020202020204" pitchFamily="34" charset="0"/>
              <a:cs typeface="Arial" panose="020B0604020202020204" pitchFamily="34" charset="0"/>
            </a:rPr>
            <a:t>On November 4, 2008, the voters of the State of California approved Proposition 9, the Victims’ Bill of Rights Act of 2008 – known commonly as Marsy’s Law.</a:t>
          </a:r>
          <a:endParaRPr lang="en-US" sz="1400" kern="1200" dirty="0">
            <a:latin typeface="Arial" panose="020B0604020202020204" pitchFamily="34" charset="0"/>
            <a:cs typeface="Arial" panose="020B0604020202020204" pitchFamily="34" charset="0"/>
          </a:endParaRPr>
        </a:p>
      </dsp:txBody>
      <dsp:txXfrm>
        <a:off x="1323562" y="2261"/>
        <a:ext cx="8624653" cy="1145941"/>
      </dsp:txXfrm>
    </dsp:sp>
    <dsp:sp modelId="{F749E6D0-0C45-48DA-9586-C5CD5D86DDC8}">
      <dsp:nvSpPr>
        <dsp:cNvPr id="0" name=""/>
        <dsp:cNvSpPr/>
      </dsp:nvSpPr>
      <dsp:spPr>
        <a:xfrm>
          <a:off x="0" y="1434688"/>
          <a:ext cx="9948216" cy="11459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9046C7-A016-4D69-89C2-C8C3DE69EBB6}">
      <dsp:nvSpPr>
        <dsp:cNvPr id="0" name=""/>
        <dsp:cNvSpPr/>
      </dsp:nvSpPr>
      <dsp:spPr>
        <a:xfrm>
          <a:off x="346647" y="1692524"/>
          <a:ext cx="630267" cy="6302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C99939-A668-4485-8EE1-40266CE8FA0E}">
      <dsp:nvSpPr>
        <dsp:cNvPr id="0" name=""/>
        <dsp:cNvSpPr/>
      </dsp:nvSpPr>
      <dsp:spPr>
        <a:xfrm>
          <a:off x="1323562" y="1434688"/>
          <a:ext cx="8624653" cy="1145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279" tIns="121279" rIns="121279" bIns="121279" numCol="1" spcCol="1270" anchor="ctr" anchorCtr="0">
          <a:noAutofit/>
        </a:bodyPr>
        <a:lstStyle/>
        <a:p>
          <a:pPr marL="0" lvl="0" indent="0" algn="l" defTabSz="533400">
            <a:lnSpc>
              <a:spcPct val="100000"/>
            </a:lnSpc>
            <a:spcBef>
              <a:spcPct val="0"/>
            </a:spcBef>
            <a:spcAft>
              <a:spcPct val="35000"/>
            </a:spcAft>
            <a:buNone/>
          </a:pPr>
          <a:r>
            <a:rPr lang="en-US" sz="1200" b="1" kern="1200" dirty="0">
              <a:latin typeface="Arial" panose="020B0604020202020204" pitchFamily="34" charset="0"/>
              <a:cs typeface="Arial" panose="020B0604020202020204" pitchFamily="34" charset="0"/>
            </a:rPr>
            <a:t>What Is Marsy’s Law?</a:t>
          </a:r>
          <a:r>
            <a:rPr lang="en-US" sz="1200" kern="1200" dirty="0">
              <a:latin typeface="Arial" panose="020B0604020202020204" pitchFamily="34" charset="0"/>
              <a:cs typeface="Arial" panose="020B0604020202020204" pitchFamily="34" charset="0"/>
            </a:rPr>
            <a:t> </a:t>
          </a:r>
          <a:r>
            <a:rPr lang="en-US" sz="1200" b="1" kern="1200" dirty="0">
              <a:latin typeface="Arial" panose="020B0604020202020204" pitchFamily="34" charset="0"/>
              <a:cs typeface="Arial" panose="020B0604020202020204" pitchFamily="34" charset="0"/>
            </a:rPr>
            <a:t>Marsy’s Law is a measure to provide all victims with rights and due process. </a:t>
          </a:r>
          <a:r>
            <a:rPr lang="en-US" sz="1200" b="0" kern="1200">
              <a:latin typeface="Arial" panose="020B0604020202020204" pitchFamily="34" charset="0"/>
              <a:cs typeface="Arial" panose="020B0604020202020204" pitchFamily="34" charset="0"/>
            </a:rPr>
            <a:t>It </a:t>
          </a:r>
          <a:r>
            <a:rPr lang="en-US" sz="1200" kern="1200">
              <a:latin typeface="Arial" panose="020B0604020202020204" pitchFamily="34" charset="0"/>
              <a:cs typeface="Arial" panose="020B0604020202020204" pitchFamily="34" charset="0"/>
            </a:rPr>
            <a:t>is an Amendment to the state's constitution and certain penal code sections. </a:t>
          </a:r>
          <a:r>
            <a:rPr lang="en-US" sz="1200" kern="1200" dirty="0">
              <a:latin typeface="Arial" panose="020B0604020202020204" pitchFamily="34" charset="0"/>
              <a:cs typeface="Arial" panose="020B0604020202020204" pitchFamily="34" charset="0"/>
            </a:rPr>
            <a:t>The act protects and expands the legal rights of victims of crime to include 17 rights in the judicial process. </a:t>
          </a:r>
        </a:p>
      </dsp:txBody>
      <dsp:txXfrm>
        <a:off x="1323562" y="1434688"/>
        <a:ext cx="8624653" cy="1145941"/>
      </dsp:txXfrm>
    </dsp:sp>
    <dsp:sp modelId="{39DCABDB-BB03-4677-99FE-AE3AD50EBB90}">
      <dsp:nvSpPr>
        <dsp:cNvPr id="0" name=""/>
        <dsp:cNvSpPr/>
      </dsp:nvSpPr>
      <dsp:spPr>
        <a:xfrm>
          <a:off x="0" y="2900358"/>
          <a:ext cx="9948216" cy="11459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239230-A2D6-4BA7-883F-C7F99BDB18F5}">
      <dsp:nvSpPr>
        <dsp:cNvPr id="0" name=""/>
        <dsp:cNvSpPr/>
      </dsp:nvSpPr>
      <dsp:spPr>
        <a:xfrm>
          <a:off x="346647" y="3124952"/>
          <a:ext cx="630267" cy="6302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B09BDA-EFD9-4749-9BC5-B715CC109284}">
      <dsp:nvSpPr>
        <dsp:cNvPr id="0" name=""/>
        <dsp:cNvSpPr/>
      </dsp:nvSpPr>
      <dsp:spPr>
        <a:xfrm>
          <a:off x="1323562" y="2867115"/>
          <a:ext cx="8624653" cy="1145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279" tIns="121279" rIns="121279" bIns="121279" numCol="1" spcCol="1270" anchor="ctr" anchorCtr="0">
          <a:noAutofit/>
        </a:bodyPr>
        <a:lstStyle/>
        <a:p>
          <a:pPr marL="0" lvl="0" indent="0" algn="l" defTabSz="577850">
            <a:lnSpc>
              <a:spcPct val="100000"/>
            </a:lnSpc>
            <a:spcBef>
              <a:spcPct val="0"/>
            </a:spcBef>
            <a:spcAft>
              <a:spcPct val="35000"/>
            </a:spcAft>
            <a:buNone/>
          </a:pPr>
          <a:r>
            <a:rPr lang="en-US" sz="1300" b="1" kern="1200">
              <a:latin typeface="Arial" panose="020B0604020202020204" pitchFamily="34" charset="0"/>
              <a:cs typeface="Arial" panose="020B0604020202020204" pitchFamily="34" charset="0"/>
            </a:rPr>
            <a:t>Background:</a:t>
          </a:r>
          <a:r>
            <a:rPr lang="en-US" sz="1300" kern="1200">
              <a:latin typeface="Arial" panose="020B0604020202020204" pitchFamily="34" charset="0"/>
              <a:cs typeface="Arial" panose="020B0604020202020204" pitchFamily="34" charset="0"/>
            </a:rPr>
            <a:t> In 1983, Marsy (a senior at UC Santa Barbara, was stalked and murdered by her ex-boyfriend. Her murderer, Kerry Conley, was tried by a Los Angeles jury and sentenced to life in prison with the possibility of parole. </a:t>
          </a:r>
          <a:endParaRPr lang="en-US" sz="1300" kern="1200" dirty="0">
            <a:latin typeface="Arial" panose="020B0604020202020204" pitchFamily="34" charset="0"/>
            <a:cs typeface="Arial" panose="020B0604020202020204" pitchFamily="34" charset="0"/>
          </a:endParaRPr>
        </a:p>
      </dsp:txBody>
      <dsp:txXfrm>
        <a:off x="1323562" y="2867115"/>
        <a:ext cx="8624653" cy="1145941"/>
      </dsp:txXfrm>
    </dsp:sp>
    <dsp:sp modelId="{43A4C9B7-DE92-4AFB-B2B7-45471B29550E}">
      <dsp:nvSpPr>
        <dsp:cNvPr id="0" name=""/>
        <dsp:cNvSpPr/>
      </dsp:nvSpPr>
      <dsp:spPr>
        <a:xfrm>
          <a:off x="0" y="4299542"/>
          <a:ext cx="9948216" cy="114594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CE236F-F62E-4113-A028-5C9B37C918FD}">
      <dsp:nvSpPr>
        <dsp:cNvPr id="0" name=""/>
        <dsp:cNvSpPr/>
      </dsp:nvSpPr>
      <dsp:spPr>
        <a:xfrm>
          <a:off x="346647" y="4557379"/>
          <a:ext cx="630267" cy="6302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E972EC-2256-4FAC-9053-41D2ED514224}">
      <dsp:nvSpPr>
        <dsp:cNvPr id="0" name=""/>
        <dsp:cNvSpPr/>
      </dsp:nvSpPr>
      <dsp:spPr>
        <a:xfrm>
          <a:off x="1323562" y="4299542"/>
          <a:ext cx="8624653" cy="1145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279" tIns="121279" rIns="121279" bIns="121279" numCol="1" spcCol="1270" anchor="ctr" anchorCtr="0">
          <a:noAutofit/>
        </a:bodyPr>
        <a:lstStyle/>
        <a:p>
          <a:pPr marL="0" lvl="0" indent="0" algn="l" defTabSz="711200">
            <a:lnSpc>
              <a:spcPct val="100000"/>
            </a:lnSpc>
            <a:spcBef>
              <a:spcPct val="0"/>
            </a:spcBef>
            <a:spcAft>
              <a:spcPct val="35000"/>
            </a:spcAft>
            <a:buNone/>
          </a:pPr>
          <a:r>
            <a:rPr lang="en-US" sz="1600" b="1" kern="1200">
              <a:latin typeface="Arial" panose="020B0604020202020204" pitchFamily="34" charset="0"/>
              <a:cs typeface="Arial" panose="020B0604020202020204" pitchFamily="34" charset="0"/>
            </a:rPr>
            <a:t>Since its passage, Marsy's Law has had a major impact on how victims are treated in the state's judicial system. </a:t>
          </a:r>
          <a:endParaRPr lang="en-US" sz="1600" b="1" kern="1200" dirty="0">
            <a:latin typeface="Arial" panose="020B0604020202020204" pitchFamily="34" charset="0"/>
            <a:cs typeface="Arial" panose="020B0604020202020204" pitchFamily="34" charset="0"/>
          </a:endParaRPr>
        </a:p>
      </dsp:txBody>
      <dsp:txXfrm>
        <a:off x="1323562" y="4299542"/>
        <a:ext cx="8624653" cy="11459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FB977C-F91B-4DB3-A253-2B67766AB0A8}">
      <dsp:nvSpPr>
        <dsp:cNvPr id="0" name=""/>
        <dsp:cNvSpPr/>
      </dsp:nvSpPr>
      <dsp:spPr>
        <a:xfrm>
          <a:off x="1309" y="1023267"/>
          <a:ext cx="1650129" cy="231018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651" tIns="330200" rIns="128651" bIns="330200" numCol="1" spcCol="1270" anchor="t" anchorCtr="0">
          <a:noAutofit/>
        </a:bodyPr>
        <a:lstStyle/>
        <a:p>
          <a:pPr marL="0" lvl="0" indent="0" algn="l" defTabSz="533400">
            <a:lnSpc>
              <a:spcPct val="90000"/>
            </a:lnSpc>
            <a:spcBef>
              <a:spcPct val="0"/>
            </a:spcBef>
            <a:spcAft>
              <a:spcPct val="35000"/>
            </a:spcAft>
            <a:buNone/>
          </a:pPr>
          <a:r>
            <a:rPr lang="en-US" sz="1200" b="1" kern="1200">
              <a:solidFill>
                <a:schemeClr val="bg1">
                  <a:lumMod val="95000"/>
                  <a:lumOff val="5000"/>
                </a:schemeClr>
              </a:solidFill>
              <a:latin typeface="Calibri" panose="020F0502020204030204" pitchFamily="34" charset="0"/>
              <a:cs typeface="Calibri" panose="020F0502020204030204" pitchFamily="34" charset="0"/>
            </a:rPr>
            <a:t>Tell the victim about Marsy’s Law and give a copy of it.</a:t>
          </a:r>
          <a:endParaRPr lang="en-US" sz="1200" b="1" kern="1200" dirty="0">
            <a:solidFill>
              <a:schemeClr val="bg1">
                <a:lumMod val="95000"/>
                <a:lumOff val="5000"/>
              </a:schemeClr>
            </a:solidFill>
            <a:latin typeface="Calibri" panose="020F0502020204030204" pitchFamily="34" charset="0"/>
            <a:cs typeface="Calibri" panose="020F0502020204030204" pitchFamily="34" charset="0"/>
          </a:endParaRPr>
        </a:p>
      </dsp:txBody>
      <dsp:txXfrm>
        <a:off x="1309" y="1901136"/>
        <a:ext cx="1650129" cy="1386109"/>
      </dsp:txXfrm>
    </dsp:sp>
    <dsp:sp modelId="{8F1E79E1-BC2F-46C8-AFC5-1A23D6CFC455}">
      <dsp:nvSpPr>
        <dsp:cNvPr id="0" name=""/>
        <dsp:cNvSpPr/>
      </dsp:nvSpPr>
      <dsp:spPr>
        <a:xfrm>
          <a:off x="479847" y="1254285"/>
          <a:ext cx="693054" cy="69305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33" tIns="12700" rIns="54033" bIns="12700" numCol="1" spcCol="1270" anchor="ctr" anchorCtr="0">
          <a:noAutofit/>
        </a:bodyPr>
        <a:lstStyle/>
        <a:p>
          <a:pPr marL="0" lvl="0" indent="0" algn="ctr" defTabSz="1466850">
            <a:lnSpc>
              <a:spcPct val="90000"/>
            </a:lnSpc>
            <a:spcBef>
              <a:spcPct val="0"/>
            </a:spcBef>
            <a:spcAft>
              <a:spcPct val="35000"/>
            </a:spcAft>
            <a:buNone/>
          </a:pPr>
          <a:r>
            <a:rPr lang="en-US" sz="3300" kern="1200"/>
            <a:t>1</a:t>
          </a:r>
        </a:p>
      </dsp:txBody>
      <dsp:txXfrm>
        <a:off x="581342" y="1355780"/>
        <a:ext cx="490064" cy="490064"/>
      </dsp:txXfrm>
    </dsp:sp>
    <dsp:sp modelId="{E3DA455E-4267-4165-8637-9CB353EEFC5F}">
      <dsp:nvSpPr>
        <dsp:cNvPr id="0" name=""/>
        <dsp:cNvSpPr/>
      </dsp:nvSpPr>
      <dsp:spPr>
        <a:xfrm>
          <a:off x="1309" y="3333377"/>
          <a:ext cx="165012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DDBA1E-62B1-4A09-AA50-76DA851FE8AE}">
      <dsp:nvSpPr>
        <dsp:cNvPr id="0" name=""/>
        <dsp:cNvSpPr/>
      </dsp:nvSpPr>
      <dsp:spPr>
        <a:xfrm>
          <a:off x="1816452" y="1023267"/>
          <a:ext cx="1650129" cy="234490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651" tIns="330200" rIns="128651" bIns="330200" numCol="1" spcCol="1270" anchor="t" anchorCtr="0">
          <a:noAutofit/>
        </a:bodyPr>
        <a:lstStyle/>
        <a:p>
          <a:pPr marL="0" lvl="0" indent="0" algn="l" defTabSz="444500">
            <a:lnSpc>
              <a:spcPct val="90000"/>
            </a:lnSpc>
            <a:spcBef>
              <a:spcPct val="0"/>
            </a:spcBef>
            <a:spcAft>
              <a:spcPct val="35000"/>
            </a:spcAft>
            <a:buNone/>
          </a:pPr>
          <a:r>
            <a:rPr lang="en-US" sz="1000" b="1" kern="1200">
              <a:latin typeface="Calibri" panose="020F0502020204030204" pitchFamily="34" charset="0"/>
              <a:cs typeface="Calibri" panose="020F0502020204030204" pitchFamily="34" charset="0"/>
            </a:rPr>
            <a:t>Treat the victim fairly and respectfully, with concern for their privacy. No one is allowed to harass or abuse the victim during the criminal justice process.</a:t>
          </a:r>
          <a:endParaRPr lang="en-US" sz="1000" b="1" kern="1200" dirty="0">
            <a:latin typeface="Calibri" panose="020F0502020204030204" pitchFamily="34" charset="0"/>
            <a:cs typeface="Calibri" panose="020F0502020204030204" pitchFamily="34" charset="0"/>
          </a:endParaRPr>
        </a:p>
      </dsp:txBody>
      <dsp:txXfrm>
        <a:off x="1816452" y="1914331"/>
        <a:ext cx="1650129" cy="1406942"/>
      </dsp:txXfrm>
    </dsp:sp>
    <dsp:sp modelId="{55858447-76C3-454E-877D-19B17A21747A}">
      <dsp:nvSpPr>
        <dsp:cNvPr id="0" name=""/>
        <dsp:cNvSpPr/>
      </dsp:nvSpPr>
      <dsp:spPr>
        <a:xfrm>
          <a:off x="2294990" y="1271646"/>
          <a:ext cx="693054" cy="69305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33" tIns="12700" rIns="54033" bIns="12700" numCol="1" spcCol="1270" anchor="ctr" anchorCtr="0">
          <a:noAutofit/>
        </a:bodyPr>
        <a:lstStyle/>
        <a:p>
          <a:pPr marL="0" lvl="0" indent="0" algn="ctr" defTabSz="1466850">
            <a:lnSpc>
              <a:spcPct val="90000"/>
            </a:lnSpc>
            <a:spcBef>
              <a:spcPct val="0"/>
            </a:spcBef>
            <a:spcAft>
              <a:spcPct val="35000"/>
            </a:spcAft>
            <a:buNone/>
          </a:pPr>
          <a:r>
            <a:rPr lang="en-US" sz="3300" kern="1200"/>
            <a:t>2</a:t>
          </a:r>
        </a:p>
      </dsp:txBody>
      <dsp:txXfrm>
        <a:off x="2396485" y="1373141"/>
        <a:ext cx="490064" cy="490064"/>
      </dsp:txXfrm>
    </dsp:sp>
    <dsp:sp modelId="{F621B595-767C-4804-8C99-2044AA1629FC}">
      <dsp:nvSpPr>
        <dsp:cNvPr id="0" name=""/>
        <dsp:cNvSpPr/>
      </dsp:nvSpPr>
      <dsp:spPr>
        <a:xfrm>
          <a:off x="1816452" y="3350738"/>
          <a:ext cx="165012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CBB7C7-A463-49ED-AF3D-03A4FD6CA723}">
      <dsp:nvSpPr>
        <dsp:cNvPr id="0" name=""/>
        <dsp:cNvSpPr/>
      </dsp:nvSpPr>
      <dsp:spPr>
        <a:xfrm>
          <a:off x="3631595" y="1023267"/>
          <a:ext cx="1650129" cy="231018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651" tIns="330200" rIns="128651" bIns="330200" numCol="1" spcCol="1270" anchor="t" anchorCtr="0">
          <a:noAutofit/>
        </a:bodyPr>
        <a:lstStyle/>
        <a:p>
          <a:pPr marL="0" lvl="0" indent="0" algn="l" defTabSz="488950">
            <a:lnSpc>
              <a:spcPct val="90000"/>
            </a:lnSpc>
            <a:spcBef>
              <a:spcPct val="0"/>
            </a:spcBef>
            <a:spcAft>
              <a:spcPct val="35000"/>
            </a:spcAft>
            <a:buNone/>
          </a:pPr>
          <a:r>
            <a:rPr lang="en-US" sz="1100" b="1" kern="1200" dirty="0">
              <a:latin typeface="Calibri" panose="020F0502020204030204" pitchFamily="34" charset="0"/>
              <a:cs typeface="Calibri" panose="020F0502020204030204" pitchFamily="34" charset="0"/>
            </a:rPr>
            <a:t>Protect the victim’s safety with restraining orders against the defendant or anyone acting for the defendant.</a:t>
          </a:r>
        </a:p>
      </dsp:txBody>
      <dsp:txXfrm>
        <a:off x="3631595" y="1901136"/>
        <a:ext cx="1650129" cy="1386109"/>
      </dsp:txXfrm>
    </dsp:sp>
    <dsp:sp modelId="{716422BF-F3FB-48E0-BDF4-0D874E2CB21E}">
      <dsp:nvSpPr>
        <dsp:cNvPr id="0" name=""/>
        <dsp:cNvSpPr/>
      </dsp:nvSpPr>
      <dsp:spPr>
        <a:xfrm>
          <a:off x="4110132" y="1254285"/>
          <a:ext cx="693054" cy="69305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33" tIns="12700" rIns="54033" bIns="12700" numCol="1" spcCol="1270" anchor="ctr" anchorCtr="0">
          <a:noAutofit/>
        </a:bodyPr>
        <a:lstStyle/>
        <a:p>
          <a:pPr marL="0" lvl="0" indent="0" algn="ctr" defTabSz="1466850">
            <a:lnSpc>
              <a:spcPct val="90000"/>
            </a:lnSpc>
            <a:spcBef>
              <a:spcPct val="0"/>
            </a:spcBef>
            <a:spcAft>
              <a:spcPct val="35000"/>
            </a:spcAft>
            <a:buNone/>
          </a:pPr>
          <a:r>
            <a:rPr lang="en-US" sz="3300" kern="1200"/>
            <a:t>3</a:t>
          </a:r>
        </a:p>
      </dsp:txBody>
      <dsp:txXfrm>
        <a:off x="4211627" y="1355780"/>
        <a:ext cx="490064" cy="490064"/>
      </dsp:txXfrm>
    </dsp:sp>
    <dsp:sp modelId="{CB8FC4F9-8417-41E7-B66F-25CC8EBDD067}">
      <dsp:nvSpPr>
        <dsp:cNvPr id="0" name=""/>
        <dsp:cNvSpPr/>
      </dsp:nvSpPr>
      <dsp:spPr>
        <a:xfrm>
          <a:off x="3631595" y="3333377"/>
          <a:ext cx="165012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AFE972-5ED9-4B43-A54D-A36B7ADA13E1}">
      <dsp:nvSpPr>
        <dsp:cNvPr id="0" name=""/>
        <dsp:cNvSpPr/>
      </dsp:nvSpPr>
      <dsp:spPr>
        <a:xfrm>
          <a:off x="5446737" y="1023267"/>
          <a:ext cx="1650129" cy="231018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651" tIns="330200" rIns="128651" bIns="330200" numCol="1" spcCol="1270" anchor="t" anchorCtr="0">
          <a:noAutofit/>
        </a:bodyPr>
        <a:lstStyle/>
        <a:p>
          <a:pPr marL="0" lvl="0" indent="0" algn="l" defTabSz="488950">
            <a:lnSpc>
              <a:spcPct val="90000"/>
            </a:lnSpc>
            <a:spcBef>
              <a:spcPct val="0"/>
            </a:spcBef>
            <a:spcAft>
              <a:spcPct val="35000"/>
            </a:spcAft>
            <a:buNone/>
          </a:pPr>
          <a:r>
            <a:rPr lang="en-US" sz="1100" b="1" kern="1200" dirty="0">
              <a:latin typeface="Calibri" panose="020F0502020204030204" pitchFamily="34" charset="0"/>
              <a:cs typeface="Calibri" panose="020F0502020204030204" pitchFamily="34" charset="0"/>
            </a:rPr>
            <a:t>Consider the victim’s safety and their family’s safety when deciding bail and release conditions</a:t>
          </a:r>
        </a:p>
      </dsp:txBody>
      <dsp:txXfrm>
        <a:off x="5446737" y="1901136"/>
        <a:ext cx="1650129" cy="1386109"/>
      </dsp:txXfrm>
    </dsp:sp>
    <dsp:sp modelId="{DC993B92-3DCC-4B82-82E3-E60FDE600B0A}">
      <dsp:nvSpPr>
        <dsp:cNvPr id="0" name=""/>
        <dsp:cNvSpPr/>
      </dsp:nvSpPr>
      <dsp:spPr>
        <a:xfrm>
          <a:off x="5925275" y="1254285"/>
          <a:ext cx="693054" cy="69305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33" tIns="12700" rIns="54033" bIns="12700" numCol="1" spcCol="1270" anchor="ctr" anchorCtr="0">
          <a:noAutofit/>
        </a:bodyPr>
        <a:lstStyle/>
        <a:p>
          <a:pPr marL="0" lvl="0" indent="0" algn="ctr" defTabSz="1466850">
            <a:lnSpc>
              <a:spcPct val="90000"/>
            </a:lnSpc>
            <a:spcBef>
              <a:spcPct val="0"/>
            </a:spcBef>
            <a:spcAft>
              <a:spcPct val="35000"/>
            </a:spcAft>
            <a:buNone/>
          </a:pPr>
          <a:r>
            <a:rPr lang="en-US" sz="3300" kern="1200"/>
            <a:t>4</a:t>
          </a:r>
        </a:p>
      </dsp:txBody>
      <dsp:txXfrm>
        <a:off x="6026770" y="1355780"/>
        <a:ext cx="490064" cy="490064"/>
      </dsp:txXfrm>
    </dsp:sp>
    <dsp:sp modelId="{5C63FA20-724D-4FCA-9FF8-3D3A21C13441}">
      <dsp:nvSpPr>
        <dsp:cNvPr id="0" name=""/>
        <dsp:cNvSpPr/>
      </dsp:nvSpPr>
      <dsp:spPr>
        <a:xfrm>
          <a:off x="5446737" y="3333377"/>
          <a:ext cx="165012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2AE4FE-55D9-410C-B182-BBC4877657FC}">
      <dsp:nvSpPr>
        <dsp:cNvPr id="0" name=""/>
        <dsp:cNvSpPr/>
      </dsp:nvSpPr>
      <dsp:spPr>
        <a:xfrm>
          <a:off x="7261880" y="1023267"/>
          <a:ext cx="1650129" cy="231018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651" tIns="330200" rIns="128651" bIns="330200" numCol="1" spcCol="1270" anchor="t" anchorCtr="0">
          <a:noAutofit/>
        </a:bodyPr>
        <a:lstStyle/>
        <a:p>
          <a:pPr marL="0" lvl="0" indent="0" algn="l" defTabSz="488950">
            <a:lnSpc>
              <a:spcPct val="90000"/>
            </a:lnSpc>
            <a:spcBef>
              <a:spcPct val="0"/>
            </a:spcBef>
            <a:spcAft>
              <a:spcPct val="35000"/>
            </a:spcAft>
            <a:buNone/>
          </a:pPr>
          <a:r>
            <a:rPr lang="en-US" sz="1100" b="1" kern="1200" dirty="0">
              <a:latin typeface="Calibri" panose="020F0502020204030204" pitchFamily="34" charset="0"/>
              <a:cs typeface="Calibri" panose="020F0502020204030204" pitchFamily="34" charset="0"/>
            </a:rPr>
            <a:t>Consider the victim’s safety, as well as the safety of your family and the public’s safety when deciding parole.</a:t>
          </a:r>
        </a:p>
      </dsp:txBody>
      <dsp:txXfrm>
        <a:off x="7261880" y="1901136"/>
        <a:ext cx="1650129" cy="1386109"/>
      </dsp:txXfrm>
    </dsp:sp>
    <dsp:sp modelId="{0974B77A-EACA-42BC-87B6-DDBDBFEF9B8D}">
      <dsp:nvSpPr>
        <dsp:cNvPr id="0" name=""/>
        <dsp:cNvSpPr/>
      </dsp:nvSpPr>
      <dsp:spPr>
        <a:xfrm>
          <a:off x="7740418" y="1254285"/>
          <a:ext cx="693054" cy="69305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33" tIns="12700" rIns="54033" bIns="12700" numCol="1" spcCol="1270" anchor="ctr" anchorCtr="0">
          <a:noAutofit/>
        </a:bodyPr>
        <a:lstStyle/>
        <a:p>
          <a:pPr marL="0" lvl="0" indent="0" algn="ctr" defTabSz="1466850">
            <a:lnSpc>
              <a:spcPct val="90000"/>
            </a:lnSpc>
            <a:spcBef>
              <a:spcPct val="0"/>
            </a:spcBef>
            <a:spcAft>
              <a:spcPct val="35000"/>
            </a:spcAft>
            <a:buNone/>
          </a:pPr>
          <a:r>
            <a:rPr lang="en-US" sz="3300" kern="1200"/>
            <a:t>5</a:t>
          </a:r>
        </a:p>
      </dsp:txBody>
      <dsp:txXfrm>
        <a:off x="7841913" y="1355780"/>
        <a:ext cx="490064" cy="490064"/>
      </dsp:txXfrm>
    </dsp:sp>
    <dsp:sp modelId="{1A6AE982-436A-4579-B145-180024B4E48C}">
      <dsp:nvSpPr>
        <dsp:cNvPr id="0" name=""/>
        <dsp:cNvSpPr/>
      </dsp:nvSpPr>
      <dsp:spPr>
        <a:xfrm>
          <a:off x="7261880" y="3333377"/>
          <a:ext cx="165012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3EF693-25A4-44DD-A0A9-981DC8B6EB01}">
      <dsp:nvSpPr>
        <dsp:cNvPr id="0" name=""/>
        <dsp:cNvSpPr/>
      </dsp:nvSpPr>
      <dsp:spPr>
        <a:xfrm>
          <a:off x="9077023" y="1023267"/>
          <a:ext cx="1650129" cy="231018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651" tIns="330200" rIns="128651" bIns="330200" numCol="1" spcCol="1270" anchor="t" anchorCtr="0">
          <a:noAutofit/>
        </a:bodyPr>
        <a:lstStyle/>
        <a:p>
          <a:pPr marL="0" lvl="0" indent="0" algn="l" defTabSz="488950">
            <a:lnSpc>
              <a:spcPct val="90000"/>
            </a:lnSpc>
            <a:spcBef>
              <a:spcPct val="0"/>
            </a:spcBef>
            <a:spcAft>
              <a:spcPct val="35000"/>
            </a:spcAft>
            <a:buNone/>
          </a:pPr>
          <a:r>
            <a:rPr lang="en-US" sz="1100" b="1" kern="1200" dirty="0">
              <a:latin typeface="Calibri" panose="020F0502020204030204" pitchFamily="34" charset="0"/>
              <a:cs typeface="Calibri" panose="020F0502020204030204" pitchFamily="34" charset="0"/>
            </a:rPr>
            <a:t>Process the trial and other criminal proceedings without delay.</a:t>
          </a:r>
        </a:p>
      </dsp:txBody>
      <dsp:txXfrm>
        <a:off x="9077023" y="1901136"/>
        <a:ext cx="1650129" cy="1386109"/>
      </dsp:txXfrm>
    </dsp:sp>
    <dsp:sp modelId="{2FD7C6C6-7CE0-432C-A698-C0BEF6EDEB2A}">
      <dsp:nvSpPr>
        <dsp:cNvPr id="0" name=""/>
        <dsp:cNvSpPr/>
      </dsp:nvSpPr>
      <dsp:spPr>
        <a:xfrm>
          <a:off x="9555561" y="1254285"/>
          <a:ext cx="693054" cy="69305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33" tIns="12700" rIns="54033" bIns="12700" numCol="1" spcCol="1270" anchor="ctr" anchorCtr="0">
          <a:noAutofit/>
        </a:bodyPr>
        <a:lstStyle/>
        <a:p>
          <a:pPr marL="0" lvl="0" indent="0" algn="ctr" defTabSz="1466850">
            <a:lnSpc>
              <a:spcPct val="90000"/>
            </a:lnSpc>
            <a:spcBef>
              <a:spcPct val="0"/>
            </a:spcBef>
            <a:spcAft>
              <a:spcPct val="35000"/>
            </a:spcAft>
            <a:buNone/>
          </a:pPr>
          <a:r>
            <a:rPr lang="en-US" sz="3300" kern="1200"/>
            <a:t>6</a:t>
          </a:r>
        </a:p>
      </dsp:txBody>
      <dsp:txXfrm>
        <a:off x="9657056" y="1355780"/>
        <a:ext cx="490064" cy="490064"/>
      </dsp:txXfrm>
    </dsp:sp>
    <dsp:sp modelId="{7726ED6C-3F5F-4550-9A65-1FDF27261A22}">
      <dsp:nvSpPr>
        <dsp:cNvPr id="0" name=""/>
        <dsp:cNvSpPr/>
      </dsp:nvSpPr>
      <dsp:spPr>
        <a:xfrm>
          <a:off x="9077023" y="3333377"/>
          <a:ext cx="165012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F2660-BB52-453A-A8E0-F761C25B468E}">
      <dsp:nvSpPr>
        <dsp:cNvPr id="0" name=""/>
        <dsp:cNvSpPr/>
      </dsp:nvSpPr>
      <dsp:spPr>
        <a:xfrm>
          <a:off x="3143" y="684255"/>
          <a:ext cx="2493529" cy="14961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Inform the victim about the Defendant’s arrest, the charges against him/her, and if s/he will be returned to another country.</a:t>
          </a:r>
        </a:p>
      </dsp:txBody>
      <dsp:txXfrm>
        <a:off x="3143" y="684255"/>
        <a:ext cx="2493529" cy="1496117"/>
      </dsp:txXfrm>
    </dsp:sp>
    <dsp:sp modelId="{B219913B-3764-492A-99E8-DF547D91FB3D}">
      <dsp:nvSpPr>
        <dsp:cNvPr id="0" name=""/>
        <dsp:cNvSpPr/>
      </dsp:nvSpPr>
      <dsp:spPr>
        <a:xfrm>
          <a:off x="2746025" y="684255"/>
          <a:ext cx="2493529" cy="14961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Notify the victim if there will be a hearing to decide the case before the trial.</a:t>
          </a:r>
        </a:p>
      </dsp:txBody>
      <dsp:txXfrm>
        <a:off x="2746025" y="684255"/>
        <a:ext cx="2493529" cy="1496117"/>
      </dsp:txXfrm>
    </dsp:sp>
    <dsp:sp modelId="{95B33B6A-0750-45BC-A7E1-9742D10A53E9}">
      <dsp:nvSpPr>
        <dsp:cNvPr id="0" name=""/>
        <dsp:cNvSpPr/>
      </dsp:nvSpPr>
      <dsp:spPr>
        <a:xfrm>
          <a:off x="5488907" y="684255"/>
          <a:ext cx="2493529" cy="14961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Notify the victim in advance about any court hearings involving the Defendant as well as parole and other release hearings.</a:t>
          </a:r>
        </a:p>
      </dsp:txBody>
      <dsp:txXfrm>
        <a:off x="5488907" y="684255"/>
        <a:ext cx="2493529" cy="1496117"/>
      </dsp:txXfrm>
    </dsp:sp>
    <dsp:sp modelId="{A5C1BB76-C29F-481A-9B4F-42AB3BE9A767}">
      <dsp:nvSpPr>
        <dsp:cNvPr id="0" name=""/>
        <dsp:cNvSpPr/>
      </dsp:nvSpPr>
      <dsp:spPr>
        <a:xfrm>
          <a:off x="8231790" y="684255"/>
          <a:ext cx="2493529" cy="14961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Let the victim speak at any hearing involving the Defendant and their rights as a victim.</a:t>
          </a:r>
        </a:p>
      </dsp:txBody>
      <dsp:txXfrm>
        <a:off x="8231790" y="684255"/>
        <a:ext cx="2493529" cy="1496117"/>
      </dsp:txXfrm>
    </dsp:sp>
    <dsp:sp modelId="{ED73F8E7-4D30-4F88-9AC3-89F531124A64}">
      <dsp:nvSpPr>
        <dsp:cNvPr id="0" name=""/>
        <dsp:cNvSpPr/>
      </dsp:nvSpPr>
      <dsp:spPr>
        <a:xfrm>
          <a:off x="1374584" y="2429726"/>
          <a:ext cx="2493529" cy="14961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Give the victim a copy of the pre-sentence report when it is available to the Defendant. The victim is not allowed to see any confidential parts of the report.</a:t>
          </a:r>
        </a:p>
      </dsp:txBody>
      <dsp:txXfrm>
        <a:off x="1374584" y="2429726"/>
        <a:ext cx="2493529" cy="1496117"/>
      </dsp:txXfrm>
    </dsp:sp>
    <dsp:sp modelId="{027225FC-6B90-4D3D-A8BD-8E71FEB7AA15}">
      <dsp:nvSpPr>
        <dsp:cNvPr id="0" name=""/>
        <dsp:cNvSpPr/>
      </dsp:nvSpPr>
      <dsp:spPr>
        <a:xfrm>
          <a:off x="4117466" y="2429726"/>
          <a:ext cx="2493529" cy="14961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Keep the victim informed of any court decisions about the Defendant, including the conviction, sentence, place and time of incarceration, scheduled release date, or escape. </a:t>
          </a:r>
        </a:p>
      </dsp:txBody>
      <dsp:txXfrm>
        <a:off x="4117466" y="2429726"/>
        <a:ext cx="2493529" cy="1496117"/>
      </dsp:txXfrm>
    </dsp:sp>
    <dsp:sp modelId="{6CA52B66-F311-4D8B-8BCC-02031DA48448}">
      <dsp:nvSpPr>
        <dsp:cNvPr id="0" name=""/>
        <dsp:cNvSpPr/>
      </dsp:nvSpPr>
      <dsp:spPr>
        <a:xfrm>
          <a:off x="6860349" y="2429726"/>
          <a:ext cx="2493529" cy="14961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Victims can also register with Victim Information and Notification Everyday (VINE) at </a:t>
          </a:r>
          <a:r>
            <a:rPr lang="en-US" sz="1300" b="1" u="sng" kern="1200" dirty="0">
              <a:hlinkClick xmlns:r="http://schemas.openxmlformats.org/officeDocument/2006/relationships" r:id="rId1"/>
            </a:rPr>
            <a:t>www.vinelink.com.</a:t>
          </a:r>
          <a:r>
            <a:rPr lang="en-US" sz="1300" b="1" kern="1200" dirty="0"/>
            <a:t> VINE can tell the victim where the defendant is locked up.</a:t>
          </a:r>
        </a:p>
      </dsp:txBody>
      <dsp:txXfrm>
        <a:off x="6860349" y="2429726"/>
        <a:ext cx="2493529" cy="14961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FDF17-02EA-42E9-A256-8BF84AB30D50}">
      <dsp:nvSpPr>
        <dsp:cNvPr id="0" name=""/>
        <dsp:cNvSpPr/>
      </dsp:nvSpPr>
      <dsp:spPr>
        <a:xfrm>
          <a:off x="0" y="274447"/>
          <a:ext cx="3296330" cy="19777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t>Not share any confidential information, records, or photos with the Defendant or his/her representative or lawyer. That means the victim can keep private information:</a:t>
          </a:r>
        </a:p>
        <a:p>
          <a:pPr marL="57150" lvl="1" indent="-57150" algn="l" defTabSz="444500">
            <a:lnSpc>
              <a:spcPct val="90000"/>
            </a:lnSpc>
            <a:spcBef>
              <a:spcPct val="0"/>
            </a:spcBef>
            <a:spcAft>
              <a:spcPct val="15000"/>
            </a:spcAft>
            <a:buChar char="•"/>
          </a:pPr>
          <a:r>
            <a:rPr lang="en-US" sz="1000" b="1" kern="1200" dirty="0"/>
            <a:t>That could be used to locate or harass them or their family,</a:t>
          </a:r>
        </a:p>
        <a:p>
          <a:pPr marL="57150" lvl="1" indent="-57150" algn="l" defTabSz="444500">
            <a:lnSpc>
              <a:spcPct val="90000"/>
            </a:lnSpc>
            <a:spcBef>
              <a:spcPct val="0"/>
            </a:spcBef>
            <a:spcAft>
              <a:spcPct val="15000"/>
            </a:spcAft>
            <a:buChar char="•"/>
          </a:pPr>
          <a:r>
            <a:rPr lang="en-US" sz="1000" b="1" kern="1200" dirty="0"/>
            <a:t>Related to your health care treatment or counseling, and/or</a:t>
          </a:r>
        </a:p>
        <a:p>
          <a:pPr marL="57150" lvl="1" indent="-57150" algn="l" defTabSz="444500">
            <a:lnSpc>
              <a:spcPct val="90000"/>
            </a:lnSpc>
            <a:spcBef>
              <a:spcPct val="0"/>
            </a:spcBef>
            <a:spcAft>
              <a:spcPct val="15000"/>
            </a:spcAft>
            <a:buChar char="•"/>
          </a:pPr>
          <a:r>
            <a:rPr lang="en-US" sz="1000" b="1" kern="1200" dirty="0"/>
            <a:t>Requested by the media, including photos.</a:t>
          </a:r>
        </a:p>
      </dsp:txBody>
      <dsp:txXfrm>
        <a:off x="0" y="274447"/>
        <a:ext cx="3296330" cy="1977798"/>
      </dsp:txXfrm>
    </dsp:sp>
    <dsp:sp modelId="{7D7D7174-E5B0-4051-AD1D-9C541B19B625}">
      <dsp:nvSpPr>
        <dsp:cNvPr id="0" name=""/>
        <dsp:cNvSpPr/>
      </dsp:nvSpPr>
      <dsp:spPr>
        <a:xfrm>
          <a:off x="3625963" y="274447"/>
          <a:ext cx="3296330" cy="19777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Say no to any request made by the defense for information, interviews or anything else. The victim may speak to them, if they want to, and they may also decide when, where and what they will speak to them about.</a:t>
          </a:r>
        </a:p>
      </dsp:txBody>
      <dsp:txXfrm>
        <a:off x="3625963" y="274447"/>
        <a:ext cx="3296330" cy="1977798"/>
      </dsp:txXfrm>
    </dsp:sp>
    <dsp:sp modelId="{B03CE676-FA5E-459E-8D43-ACAE603EE83C}">
      <dsp:nvSpPr>
        <dsp:cNvPr id="0" name=""/>
        <dsp:cNvSpPr/>
      </dsp:nvSpPr>
      <dsp:spPr>
        <a:xfrm>
          <a:off x="7251926" y="274447"/>
          <a:ext cx="3296330" cy="19777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Allow the victim to tell the probation department about the crime’s impact on them and their family. The probation department can include that information in their sentencing recommendations for the court.</a:t>
          </a:r>
        </a:p>
      </dsp:txBody>
      <dsp:txXfrm>
        <a:off x="7251926" y="274447"/>
        <a:ext cx="3296330" cy="1977798"/>
      </dsp:txXfrm>
    </dsp:sp>
    <dsp:sp modelId="{83BF1A5B-2F0C-4D54-BA65-5524B78A6EC9}">
      <dsp:nvSpPr>
        <dsp:cNvPr id="0" name=""/>
        <dsp:cNvSpPr/>
      </dsp:nvSpPr>
      <dsp:spPr>
        <a:xfrm>
          <a:off x="0" y="2581879"/>
          <a:ext cx="3296330" cy="19777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Help the victim apply for restitution to pay for their losses related to the crime.</a:t>
          </a:r>
        </a:p>
      </dsp:txBody>
      <dsp:txXfrm>
        <a:off x="0" y="2581879"/>
        <a:ext cx="3296330" cy="1977798"/>
      </dsp:txXfrm>
    </dsp:sp>
    <dsp:sp modelId="{070BFEC2-3A5A-439C-9486-852327E46308}">
      <dsp:nvSpPr>
        <dsp:cNvPr id="0" name=""/>
        <dsp:cNvSpPr/>
      </dsp:nvSpPr>
      <dsp:spPr>
        <a:xfrm>
          <a:off x="3625963" y="2581879"/>
          <a:ext cx="3296330" cy="19777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Return the victim’s property promptly, when it is no longer needed as evidence.</a:t>
          </a:r>
        </a:p>
      </dsp:txBody>
      <dsp:txXfrm>
        <a:off x="3625963" y="2581879"/>
        <a:ext cx="3296330" cy="1977798"/>
      </dsp:txXfrm>
    </dsp:sp>
    <dsp:sp modelId="{6508CD32-2B83-426A-BFEE-BEE1387BB75A}">
      <dsp:nvSpPr>
        <dsp:cNvPr id="0" name=""/>
        <dsp:cNvSpPr/>
      </dsp:nvSpPr>
      <dsp:spPr>
        <a:xfrm>
          <a:off x="7251926" y="2581879"/>
          <a:ext cx="3296330" cy="197779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Give the victim an opportunity to participate in the parole process and share their concerns before any hearing about the Defendant’s parole or release.</a:t>
          </a:r>
        </a:p>
      </dsp:txBody>
      <dsp:txXfrm>
        <a:off x="7251926" y="2581879"/>
        <a:ext cx="3296330" cy="19777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93F3ED-4015-4397-BA32-98351324EDA0}">
      <dsp:nvSpPr>
        <dsp:cNvPr id="0" name=""/>
        <dsp:cNvSpPr/>
      </dsp:nvSpPr>
      <dsp:spPr>
        <a:xfrm>
          <a:off x="0" y="4344657"/>
          <a:ext cx="6701588" cy="95050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If Stand Up Placer is subpoenaed for written records or counselor testimony regarding communication with the client, Stand Up Placer must seek authorization from the client in order to comply with the subpoena.</a:t>
          </a:r>
        </a:p>
      </dsp:txBody>
      <dsp:txXfrm>
        <a:off x="0" y="4344657"/>
        <a:ext cx="6701588" cy="950504"/>
      </dsp:txXfrm>
    </dsp:sp>
    <dsp:sp modelId="{02CA7D53-F499-443B-8F72-07800362920A}">
      <dsp:nvSpPr>
        <dsp:cNvPr id="0" name=""/>
        <dsp:cNvSpPr/>
      </dsp:nvSpPr>
      <dsp:spPr>
        <a:xfrm rot="10800000">
          <a:off x="0" y="2897038"/>
          <a:ext cx="6701588" cy="1461876"/>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Both laws cite the victim as the holder of privilege. </a:t>
          </a:r>
        </a:p>
      </dsp:txBody>
      <dsp:txXfrm rot="10800000">
        <a:off x="0" y="2897038"/>
        <a:ext cx="6701588" cy="949883"/>
      </dsp:txXfrm>
    </dsp:sp>
    <dsp:sp modelId="{C5BDD9FF-A4EB-4F53-BC66-6D48F6CBDFE3}">
      <dsp:nvSpPr>
        <dsp:cNvPr id="0" name=""/>
        <dsp:cNvSpPr/>
      </dsp:nvSpPr>
      <dsp:spPr>
        <a:xfrm rot="10800000">
          <a:off x="0" y="1449419"/>
          <a:ext cx="6701588" cy="1461876"/>
        </a:xfrm>
        <a:prstGeom prst="upArrowCallou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kern="1200" dirty="0"/>
            <a:t>Victims of Sexual Assault and Domestic Violence are granted some protection by law for confidential communications with sexual assault and domestic violence counselors (Evidence Code, Sections 1035.2 and 1037.5).  </a:t>
          </a:r>
        </a:p>
      </dsp:txBody>
      <dsp:txXfrm rot="10800000">
        <a:off x="0" y="1449419"/>
        <a:ext cx="6701588" cy="949883"/>
      </dsp:txXfrm>
    </dsp:sp>
    <dsp:sp modelId="{D731D157-232A-4FAB-93C5-6D92BF0DCEC9}">
      <dsp:nvSpPr>
        <dsp:cNvPr id="0" name=""/>
        <dsp:cNvSpPr/>
      </dsp:nvSpPr>
      <dsp:spPr>
        <a:xfrm rot="10800000">
          <a:off x="0" y="1800"/>
          <a:ext cx="6701588" cy="1461876"/>
        </a:xfrm>
        <a:prstGeom prst="upArrowCallou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b="1" u="sng" kern="1200" dirty="0"/>
            <a:t>Stand Up Placer Policy</a:t>
          </a:r>
          <a:r>
            <a:rPr lang="en-US" sz="1300" b="1" kern="1200" dirty="0"/>
            <a:t>:  It is the policy of Stand Up Placer to defer the decision of releasing subpoenaed records or information to the client in question, as the client holds the privilege of confidentiality.</a:t>
          </a:r>
        </a:p>
      </dsp:txBody>
      <dsp:txXfrm rot="10800000">
        <a:off x="0" y="1800"/>
        <a:ext cx="6701588" cy="94988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30C7A-8A67-43FE-8366-E0A2F7F84989}">
      <dsp:nvSpPr>
        <dsp:cNvPr id="0" name=""/>
        <dsp:cNvSpPr/>
      </dsp:nvSpPr>
      <dsp:spPr>
        <a:xfrm>
          <a:off x="1320" y="48355"/>
          <a:ext cx="4636182" cy="2943975"/>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C7DEFC5-A803-4165-B633-F50EB298A423}">
      <dsp:nvSpPr>
        <dsp:cNvPr id="0" name=""/>
        <dsp:cNvSpPr/>
      </dsp:nvSpPr>
      <dsp:spPr>
        <a:xfrm>
          <a:off x="516452" y="537730"/>
          <a:ext cx="4636182" cy="2943975"/>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1" u="sng" kern="1200" dirty="0">
              <a:ea typeface="+mn-ea"/>
              <a:cs typeface="+mn-cs"/>
            </a:rPr>
            <a:t>Policy:</a:t>
          </a:r>
          <a:r>
            <a:rPr lang="en-US" sz="2300" b="1" kern="1200" dirty="0">
              <a:ea typeface="+mn-ea"/>
              <a:cs typeface="+mn-cs"/>
            </a:rPr>
            <a:t>  </a:t>
          </a:r>
          <a:r>
            <a:rPr lang="en-US" sz="2300" kern="1200" dirty="0">
              <a:ea typeface="+mn-ea"/>
              <a:cs typeface="+mn-cs"/>
            </a:rPr>
            <a:t>It is the policy of Stand Up Placer to accompany </a:t>
          </a:r>
          <a:r>
            <a:rPr lang="en-US" sz="2300" kern="1200" dirty="0">
              <a:latin typeface="Century Gothic" panose="020B0502020202020204"/>
              <a:ea typeface="+mn-ea"/>
              <a:cs typeface="+mn-cs"/>
            </a:rPr>
            <a:t>survivors</a:t>
          </a:r>
          <a:r>
            <a:rPr lang="en-US" sz="2300" kern="1200" dirty="0">
              <a:ea typeface="+mn-ea"/>
              <a:cs typeface="+mn-cs"/>
            </a:rPr>
            <a:t> </a:t>
          </a:r>
          <a:r>
            <a:rPr lang="en-US" sz="2300" kern="1200" dirty="0">
              <a:latin typeface="Century Gothic" panose="020B0502020202020204"/>
              <a:ea typeface="+mn-ea"/>
              <a:cs typeface="+mn-cs"/>
            </a:rPr>
            <a:t>court proceedings, law enforcement interviews and </a:t>
          </a:r>
          <a:r>
            <a:rPr lang="en-US" sz="2300" kern="1200" dirty="0">
              <a:ea typeface="+mn-ea"/>
              <a:cs typeface="+mn-cs"/>
            </a:rPr>
            <a:t> forensic </a:t>
          </a:r>
          <a:r>
            <a:rPr lang="en-US" sz="2300" kern="1200" dirty="0">
              <a:latin typeface="Century Gothic" panose="020B0502020202020204"/>
              <a:ea typeface="+mn-ea"/>
              <a:cs typeface="+mn-cs"/>
            </a:rPr>
            <a:t>exams </a:t>
          </a:r>
          <a:r>
            <a:rPr lang="en-US" sz="2300" kern="1200" dirty="0">
              <a:ea typeface="+mn-ea"/>
              <a:cs typeface="+mn-cs"/>
            </a:rPr>
            <a:t>upon</a:t>
          </a:r>
          <a:r>
            <a:rPr lang="en-US" sz="2300" kern="1200" dirty="0">
              <a:latin typeface="Century Gothic" panose="020B0502020202020204"/>
              <a:ea typeface="+mn-ea"/>
              <a:cs typeface="+mn-cs"/>
            </a:rPr>
            <a:t> </a:t>
          </a:r>
          <a:r>
            <a:rPr lang="en-US" sz="2300" kern="1200" dirty="0">
              <a:ea typeface="+mn-ea"/>
              <a:cs typeface="+mn-cs"/>
            </a:rPr>
            <a:t>request.</a:t>
          </a:r>
        </a:p>
      </dsp:txBody>
      <dsp:txXfrm>
        <a:off x="602678" y="623956"/>
        <a:ext cx="4463730" cy="2771523"/>
      </dsp:txXfrm>
    </dsp:sp>
    <dsp:sp modelId="{61978B7B-FCBA-4100-B29B-6C28CC3E6406}">
      <dsp:nvSpPr>
        <dsp:cNvPr id="0" name=""/>
        <dsp:cNvSpPr/>
      </dsp:nvSpPr>
      <dsp:spPr>
        <a:xfrm>
          <a:off x="5667765" y="48355"/>
          <a:ext cx="4636182" cy="2943975"/>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60066C4-3412-40CE-A349-E4D2F0F76A3F}">
      <dsp:nvSpPr>
        <dsp:cNvPr id="0" name=""/>
        <dsp:cNvSpPr/>
      </dsp:nvSpPr>
      <dsp:spPr>
        <a:xfrm>
          <a:off x="6182897" y="537730"/>
          <a:ext cx="4636182" cy="2943975"/>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ea typeface="+mn-ea"/>
              <a:cs typeface="+mn-cs"/>
            </a:rPr>
            <a:t>If the advocate is excluded from a process </a:t>
          </a:r>
          <a:r>
            <a:rPr lang="en-US" sz="2300" kern="1200" dirty="0">
              <a:ea typeface="+mn-ea"/>
              <a:cs typeface="+mn-cs"/>
            </a:rPr>
            <a:t>(</a:t>
          </a:r>
          <a:r>
            <a:rPr lang="en-US" sz="2300" b="1" kern="1200" dirty="0">
              <a:ea typeface="+mn-ea"/>
              <a:cs typeface="+mn-cs"/>
            </a:rPr>
            <a:t>ex: interview, exam),</a:t>
          </a:r>
          <a:r>
            <a:rPr lang="en-US" sz="2300" kern="1200" dirty="0">
              <a:ea typeface="+mn-ea"/>
              <a:cs typeface="+mn-cs"/>
            </a:rPr>
            <a:t> </a:t>
          </a:r>
          <a:r>
            <a:rPr lang="en-US" sz="2300" b="1" kern="1200" dirty="0">
              <a:ea typeface="+mn-ea"/>
              <a:cs typeface="+mn-cs"/>
            </a:rPr>
            <a:t>the advocate will abide and stay at the location until interview/exam is completed and be available for the client when process is concluded. </a:t>
          </a:r>
        </a:p>
      </dsp:txBody>
      <dsp:txXfrm>
        <a:off x="6269123" y="623956"/>
        <a:ext cx="4463730" cy="277152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Tree>
    <p:extLst>
      <p:ext uri="{BB962C8B-B14F-4D97-AF65-F5344CB8AC3E}">
        <p14:creationId xmlns:p14="http://schemas.microsoft.com/office/powerpoint/2010/main" val="3387826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7198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8412014-BD86-49BE-B911-D45968EC22B4}" type="slidenum">
              <a:rPr lang="en-US" smtClean="0"/>
              <a:t>‹#›</a:t>
            </a:fld>
            <a:endParaRPr lang="en-US"/>
          </a:p>
        </p:txBody>
      </p:sp>
    </p:spTree>
    <p:extLst>
      <p:ext uri="{BB962C8B-B14F-4D97-AF65-F5344CB8AC3E}">
        <p14:creationId xmlns:p14="http://schemas.microsoft.com/office/powerpoint/2010/main" val="2078271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endParaRPr lang="en-US"/>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88412014-BD86-49BE-B911-D45968EC22B4}" type="slidenum">
              <a:rPr lang="en-US" smtClean="0"/>
              <a:t>‹#›</a:t>
            </a:fld>
            <a:endParaRPr lang="en-US"/>
          </a:p>
        </p:txBody>
      </p:sp>
    </p:spTree>
    <p:extLst>
      <p:ext uri="{BB962C8B-B14F-4D97-AF65-F5344CB8AC3E}">
        <p14:creationId xmlns:p14="http://schemas.microsoft.com/office/powerpoint/2010/main" val="352151542"/>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8412014-BD86-49BE-B911-D45968EC22B4}" type="slidenum">
              <a:rPr lang="en-US" smtClean="0"/>
              <a:t>‹#›</a:t>
            </a:fld>
            <a:endParaRPr lang="en-US"/>
          </a:p>
        </p:txBody>
      </p:sp>
    </p:spTree>
    <p:extLst>
      <p:ext uri="{BB962C8B-B14F-4D97-AF65-F5344CB8AC3E}">
        <p14:creationId xmlns:p14="http://schemas.microsoft.com/office/powerpoint/2010/main" val="361264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3013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88412014-BD86-49BE-B911-D45968EC22B4}"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1604824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88412014-BD86-49BE-B911-D45968EC22B4}" type="slidenum">
              <a:rPr lang="en-US"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954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88412014-BD86-49BE-B911-D45968EC22B4}" type="slidenum">
              <a:rPr lang="en-US" smtClean="0"/>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6444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88412014-BD86-49BE-B911-D45968EC22B4}"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081590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88412014-BD86-49BE-B911-D45968EC22B4}"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911414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endParaRPr lang="en-US"/>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88412014-BD86-49BE-B911-D45968EC22B4}"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4357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88412014-BD86-49BE-B911-D45968EC22B4}" type="slidenum">
              <a:rPr lang="en-US" smtClean="0"/>
              <a:t>‹#›</a:t>
            </a:fld>
            <a:endParaRPr lang="en-US"/>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3630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88412014-BD86-49BE-B911-D45968EC22B4}"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5290308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88412014-BD86-49BE-B911-D45968EC22B4}"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0753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88412014-BD86-49BE-B911-D45968EC22B4}"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942599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8412014-BD86-49BE-B911-D45968EC22B4}" type="slidenum">
              <a:rPr lang="en-US"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6989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88412014-BD86-49BE-B911-D45968EC22B4}" type="slidenum">
              <a:rPr lang="en-US" smtClean="0"/>
              <a:t>‹#›</a:t>
            </a:fld>
            <a:endParaRPr lang="en-US"/>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9778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28840016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454955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3214271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68361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621949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Tree>
    <p:extLst>
      <p:ext uri="{BB962C8B-B14F-4D97-AF65-F5344CB8AC3E}">
        <p14:creationId xmlns:p14="http://schemas.microsoft.com/office/powerpoint/2010/main" val="35532516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Tree>
    <p:extLst>
      <p:ext uri="{BB962C8B-B14F-4D97-AF65-F5344CB8AC3E}">
        <p14:creationId xmlns:p14="http://schemas.microsoft.com/office/powerpoint/2010/main" val="9255248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29206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F5F91AD-F5DF-44FF-BD36-2F35A6213204}" type="datetimeFigureOut">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8412014-BD86-49BE-B911-D45968EC22B4}" type="slidenum">
              <a:rPr lang="en-US" smtClean="0"/>
              <a:t>‹#›</a:t>
            </a:fld>
            <a:endParaRPr lang="en-US"/>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7050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9F5F91AD-F5DF-44FF-BD36-2F35A6213204}" type="datetimeFigureOut">
              <a:rPr lang="en-US" smtClean="0"/>
              <a:t>9/24/2026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88412014-BD86-49BE-B911-D45968EC22B4}" type="slidenum">
              <a:rPr lang="en-US" smtClean="0"/>
              <a:t>‹#›</a:t>
            </a:fld>
            <a:endParaRPr lang="en-US"/>
          </a:p>
        </p:txBody>
      </p:sp>
    </p:spTree>
    <p:extLst>
      <p:ext uri="{BB962C8B-B14F-4D97-AF65-F5344CB8AC3E}">
        <p14:creationId xmlns:p14="http://schemas.microsoft.com/office/powerpoint/2010/main" val="4236390739"/>
      </p:ext>
    </p:extLst>
  </p:cSld>
  <p:clrMap bg1="dk1" tx1="lt1" bg2="dk2" tx2="lt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 id="2147484122" r:id="rId10"/>
    <p:sldLayoutId id="2147484123" r:id="rId11"/>
    <p:sldLayoutId id="2147484124" r:id="rId12"/>
    <p:sldLayoutId id="2147484125" r:id="rId13"/>
    <p:sldLayoutId id="2147484126" r:id="rId14"/>
    <p:sldLayoutId id="2147484127" r:id="rId15"/>
    <p:sldLayoutId id="2147484128" r:id="rId16"/>
    <p:sldLayoutId id="2147484129" r:id="rId17"/>
    <p:sldLayoutId id="2147484130" r:id="rId18"/>
    <p:sldLayoutId id="2147484131" r:id="rId19"/>
    <p:sldLayoutId id="2147484132" r:id="rId20"/>
    <p:sldLayoutId id="2147484133" r:id="rId21"/>
    <p:sldLayoutId id="2147484134" r:id="rId22"/>
    <p:sldLayoutId id="2147484135" r:id="rId23"/>
    <p:sldLayoutId id="2147484136" r:id="rId24"/>
    <p:sldLayoutId id="2147484137" r:id="rId25"/>
    <p:sldLayoutId id="2147484138" r:id="rId26"/>
    <p:sldLayoutId id="2147484139" r:id="rId27"/>
  </p:sldLayoutIdLst>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17951D6-4222-D65A-3DF4-E3D69BFCB2CF}"/>
              </a:ext>
            </a:extLst>
          </p:cNvPr>
          <p:cNvSpPr>
            <a:spLocks noGrp="1"/>
          </p:cNvSpPr>
          <p:nvPr>
            <p:ph type="subTitle" idx="1"/>
          </p:nvPr>
        </p:nvSpPr>
        <p:spPr>
          <a:xfrm>
            <a:off x="6297284" y="1307142"/>
            <a:ext cx="5625427" cy="4985587"/>
          </a:xfrm>
        </p:spPr>
        <p:txBody>
          <a:bodyPr/>
          <a:lstStyle/>
          <a:p>
            <a:pPr marL="342900" indent="-342900">
              <a:spcBef>
                <a:spcPts val="0"/>
              </a:spcBef>
              <a:spcAft>
                <a:spcPts val="0"/>
              </a:spcAft>
              <a:buFont typeface="Wingdings" panose="05000000000000000000" pitchFamily="2" charset="2"/>
              <a:buChar char="Ø"/>
            </a:pPr>
            <a:r>
              <a:rPr lang="en-US" sz="2000" b="1" dirty="0"/>
              <a:t>California Evidence and Penal Codes – Domestic Violence</a:t>
            </a:r>
          </a:p>
          <a:p>
            <a:pPr>
              <a:spcBef>
                <a:spcPts val="0"/>
              </a:spcBef>
              <a:spcAft>
                <a:spcPts val="0"/>
              </a:spcAft>
            </a:pPr>
            <a:endParaRPr lang="en-US" sz="2000" b="1" dirty="0"/>
          </a:p>
          <a:p>
            <a:pPr marL="342900" indent="-342900">
              <a:spcBef>
                <a:spcPts val="0"/>
              </a:spcBef>
              <a:spcAft>
                <a:spcPts val="0"/>
              </a:spcAft>
              <a:buFont typeface="Wingdings" panose="05000000000000000000" pitchFamily="2" charset="2"/>
              <a:buChar char="Ø"/>
            </a:pPr>
            <a:r>
              <a:rPr lang="en-US" sz="2000" b="1" dirty="0"/>
              <a:t>California Labor Codes 230 and 230.1 – Victim Rights With Employer</a:t>
            </a:r>
          </a:p>
          <a:p>
            <a:pPr marL="342900" indent="-342900">
              <a:spcBef>
                <a:spcPts val="0"/>
              </a:spcBef>
              <a:spcAft>
                <a:spcPts val="0"/>
              </a:spcAft>
              <a:buFont typeface="Wingdings" panose="05000000000000000000" pitchFamily="2" charset="2"/>
              <a:buChar char="Ø"/>
            </a:pPr>
            <a:endParaRPr lang="en-US" sz="2000" b="1" dirty="0"/>
          </a:p>
          <a:p>
            <a:pPr marL="342900" indent="-342900">
              <a:spcBef>
                <a:spcPts val="0"/>
              </a:spcBef>
              <a:spcAft>
                <a:spcPts val="0"/>
              </a:spcAft>
              <a:buFont typeface="Wingdings" panose="05000000000000000000" pitchFamily="2" charset="2"/>
              <a:buChar char="Ø"/>
            </a:pPr>
            <a:r>
              <a:rPr lang="en-US" sz="2000" b="1" dirty="0"/>
              <a:t>Marsy’s Law – Victims’ Bill of Rights</a:t>
            </a:r>
          </a:p>
          <a:p>
            <a:pPr marL="342900" indent="-342900">
              <a:spcBef>
                <a:spcPts val="0"/>
              </a:spcBef>
              <a:spcAft>
                <a:spcPts val="0"/>
              </a:spcAft>
              <a:buFont typeface="Wingdings" panose="05000000000000000000" pitchFamily="2" charset="2"/>
              <a:buChar char="Ø"/>
            </a:pPr>
            <a:endParaRPr lang="en-US" sz="2000" b="1" dirty="0"/>
          </a:p>
          <a:p>
            <a:pPr marL="342900" indent="-342900">
              <a:spcBef>
                <a:spcPts val="0"/>
              </a:spcBef>
              <a:spcAft>
                <a:spcPts val="0"/>
              </a:spcAft>
              <a:buFont typeface="Wingdings" panose="05000000000000000000" pitchFamily="2" charset="2"/>
              <a:buChar char="Ø"/>
            </a:pPr>
            <a:r>
              <a:rPr lang="en-US" sz="2000" b="1" dirty="0"/>
              <a:t>Confidentiality of Records and Subpoenas</a:t>
            </a:r>
          </a:p>
          <a:p>
            <a:pPr marL="342900" indent="-342900">
              <a:spcBef>
                <a:spcPts val="0"/>
              </a:spcBef>
              <a:spcAft>
                <a:spcPts val="0"/>
              </a:spcAft>
              <a:buFont typeface="Wingdings" panose="05000000000000000000" pitchFamily="2" charset="2"/>
              <a:buChar char="Ø"/>
            </a:pPr>
            <a:endParaRPr lang="en-US" sz="2000" b="1" dirty="0"/>
          </a:p>
          <a:p>
            <a:pPr marL="342900" indent="-342900">
              <a:spcBef>
                <a:spcPts val="0"/>
              </a:spcBef>
              <a:spcAft>
                <a:spcPts val="0"/>
              </a:spcAft>
              <a:buFont typeface="Wingdings" panose="05000000000000000000" pitchFamily="2" charset="2"/>
              <a:buChar char="Ø"/>
            </a:pPr>
            <a:r>
              <a:rPr lang="en-US" sz="2000" b="1" dirty="0"/>
              <a:t>Agency Policy If Advocate Is Excluded From A Process</a:t>
            </a:r>
          </a:p>
          <a:p>
            <a:endParaRPr lang="en-US" dirty="0"/>
          </a:p>
        </p:txBody>
      </p:sp>
      <p:pic>
        <p:nvPicPr>
          <p:cNvPr id="4" name="Picture 3" descr="A logo for a cancer survivor&#10;&#10;Description automatically generated">
            <a:extLst>
              <a:ext uri="{FF2B5EF4-FFF2-40B4-BE49-F238E27FC236}">
                <a16:creationId xmlns:a16="http://schemas.microsoft.com/office/drawing/2014/main" id="{DFBE55BC-3FC5-DA74-AE69-4232EC83F7E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161" y="2290490"/>
            <a:ext cx="5076938" cy="2130590"/>
          </a:xfrm>
          <a:prstGeom prst="rect">
            <a:avLst/>
          </a:prstGeom>
          <a:noFill/>
          <a:ln>
            <a:noFill/>
          </a:ln>
        </p:spPr>
      </p:pic>
    </p:spTree>
    <p:extLst>
      <p:ext uri="{BB962C8B-B14F-4D97-AF65-F5344CB8AC3E}">
        <p14:creationId xmlns:p14="http://schemas.microsoft.com/office/powerpoint/2010/main" val="147419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F769F8-CB27-4712-A350-E910150BD458}"/>
              </a:ext>
            </a:extLst>
          </p:cNvPr>
          <p:cNvSpPr>
            <a:spLocks noGrp="1"/>
          </p:cNvSpPr>
          <p:nvPr>
            <p:ph type="ctrTitle"/>
          </p:nvPr>
        </p:nvSpPr>
        <p:spPr>
          <a:xfrm>
            <a:off x="651043" y="1082842"/>
            <a:ext cx="4961534" cy="3233248"/>
          </a:xfrm>
        </p:spPr>
        <p:txBody>
          <a:bodyPr>
            <a:normAutofit/>
          </a:bodyPr>
          <a:lstStyle/>
          <a:p>
            <a:pPr>
              <a:lnSpc>
                <a:spcPct val="90000"/>
              </a:lnSpc>
            </a:pPr>
            <a:r>
              <a:rPr lang="en-US" sz="4400" b="1" i="1" dirty="0">
                <a:latin typeface="Aptos Black" panose="020B0004020202020204" pitchFamily="34" charset="0"/>
              </a:rPr>
              <a:t>California Evidence and Penal Codes – Domestic Violence</a:t>
            </a:r>
            <a:endParaRPr lang="en-US" sz="4400" dirty="0">
              <a:latin typeface="Aptos Black" panose="020B0004020202020204" pitchFamily="34" charset="0"/>
            </a:endParaRPr>
          </a:p>
        </p:txBody>
      </p:sp>
      <p:pic>
        <p:nvPicPr>
          <p:cNvPr id="8" name="Picture 2" descr="Related image">
            <a:extLst>
              <a:ext uri="{FF2B5EF4-FFF2-40B4-BE49-F238E27FC236}">
                <a16:creationId xmlns:a16="http://schemas.microsoft.com/office/drawing/2014/main" id="{7566B617-D9BC-46F8-A0DB-2D751B2261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51" r="30129" b="-1"/>
          <a:stretch/>
        </p:blipFill>
        <p:spPr bwMode="auto">
          <a:xfrm>
            <a:off x="6100916" y="10"/>
            <a:ext cx="609108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221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F5B2D-ECC9-1AC4-36E3-268EE043BFA9}"/>
              </a:ext>
            </a:extLst>
          </p:cNvPr>
          <p:cNvSpPr>
            <a:spLocks noGrp="1"/>
          </p:cNvSpPr>
          <p:nvPr>
            <p:ph type="title"/>
          </p:nvPr>
        </p:nvSpPr>
        <p:spPr/>
        <p:txBody>
          <a:bodyPr/>
          <a:lstStyle/>
          <a:p>
            <a:endParaRPr lang="en-US"/>
          </a:p>
        </p:txBody>
      </p:sp>
      <p:sp>
        <p:nvSpPr>
          <p:cNvPr id="4" name="Title 1">
            <a:extLst>
              <a:ext uri="{FF2B5EF4-FFF2-40B4-BE49-F238E27FC236}">
                <a16:creationId xmlns:a16="http://schemas.microsoft.com/office/drawing/2014/main" id="{322D24A6-DA43-5E01-476B-6EA5CBC13B3C}"/>
              </a:ext>
            </a:extLst>
          </p:cNvPr>
          <p:cNvSpPr txBox="1">
            <a:spLocks/>
          </p:cNvSpPr>
          <p:nvPr/>
        </p:nvSpPr>
        <p:spPr>
          <a:xfrm>
            <a:off x="6850398" y="432553"/>
            <a:ext cx="5012111" cy="695739"/>
          </a:xfrm>
          <a:prstGeom prst="rect">
            <a:avLst/>
          </a:prstGeom>
        </p:spPr>
        <p:txBody>
          <a:bodyPr vert="horz" lIns="91440" tIns="45720" rIns="91440" bIns="45720" rtlCol="0" anchor="t">
            <a:normAutofit fontScale="90000" lnSpcReduction="20000"/>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b="1" dirty="0">
                <a:solidFill>
                  <a:schemeClr val="tx2"/>
                </a:solidFill>
              </a:rPr>
              <a:t>California Penal Code §13730 </a:t>
            </a:r>
            <a:br>
              <a:rPr lang="en-US" b="1" dirty="0"/>
            </a:br>
            <a:endParaRPr lang="en-US" dirty="0"/>
          </a:p>
        </p:txBody>
      </p:sp>
      <p:sp>
        <p:nvSpPr>
          <p:cNvPr id="6" name="Title 1">
            <a:extLst>
              <a:ext uri="{FF2B5EF4-FFF2-40B4-BE49-F238E27FC236}">
                <a16:creationId xmlns:a16="http://schemas.microsoft.com/office/drawing/2014/main" id="{F717EA7B-735F-ED5C-6292-FEE0B9E52D6C}"/>
              </a:ext>
            </a:extLst>
          </p:cNvPr>
          <p:cNvSpPr txBox="1">
            <a:spLocks/>
          </p:cNvSpPr>
          <p:nvPr/>
        </p:nvSpPr>
        <p:spPr>
          <a:xfrm>
            <a:off x="329491" y="1128292"/>
            <a:ext cx="11533018" cy="695739"/>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00B050"/>
                </a:solidFill>
                <a:latin typeface="Arial" panose="020B0604020202020204" pitchFamily="34" charset="0"/>
                <a:cs typeface="Arial" panose="020B0604020202020204" pitchFamily="34" charset="0"/>
              </a:rPr>
              <a:t>Police officers must write a police report on all domestic violence-related calls.</a:t>
            </a:r>
            <a:br>
              <a:rPr lang="en-US" sz="2400" b="1" dirty="0">
                <a:solidFill>
                  <a:srgbClr val="00B050"/>
                </a:solidFill>
              </a:rPr>
            </a:br>
            <a:endParaRPr lang="en-US" sz="2400" dirty="0">
              <a:solidFill>
                <a:srgbClr val="00B050"/>
              </a:solidFill>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B74A9F6C-A9A7-1D33-462A-8BF3DE4175A3}"/>
              </a:ext>
            </a:extLst>
          </p:cNvPr>
          <p:cNvSpPr txBox="1">
            <a:spLocks/>
          </p:cNvSpPr>
          <p:nvPr/>
        </p:nvSpPr>
        <p:spPr>
          <a:xfrm>
            <a:off x="434081" y="1962030"/>
            <a:ext cx="11533018" cy="3821655"/>
          </a:xfrm>
          <a:prstGeom prst="rect">
            <a:avLst/>
          </a:prstGeom>
        </p:spPr>
        <p:txBody>
          <a:bodyPr>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Arial" panose="020B0604020202020204" pitchFamily="34" charset="0"/>
                <a:cs typeface="Arial" panose="020B0604020202020204" pitchFamily="34" charset="0"/>
              </a:rPr>
              <a:t>The law requires a report on all domestic violence-related calls. This means that in addition to an actual physical assault police must write reports on many other crimes perpetrated against the victim including, but not limited to,</a:t>
            </a:r>
          </a:p>
          <a:p>
            <a:pPr lvl="1"/>
            <a:r>
              <a:rPr lang="en-US" sz="1800" dirty="0">
                <a:latin typeface="Arial" panose="020B0604020202020204" pitchFamily="34" charset="0"/>
                <a:cs typeface="Arial" panose="020B0604020202020204" pitchFamily="34" charset="0"/>
              </a:rPr>
              <a:t>PC 422 Threats to kill or commit serious bodily harm,</a:t>
            </a:r>
          </a:p>
          <a:p>
            <a:pPr lvl="1"/>
            <a:r>
              <a:rPr lang="en-US" sz="1800" dirty="0">
                <a:latin typeface="Arial" panose="020B0604020202020204" pitchFamily="34" charset="0"/>
                <a:cs typeface="Arial" panose="020B0604020202020204" pitchFamily="34" charset="0"/>
              </a:rPr>
              <a:t>PC 236 False Imprisonment, which means holding you against your will or keeping you from going where you want to go.</a:t>
            </a:r>
          </a:p>
          <a:p>
            <a:pPr lvl="1"/>
            <a:r>
              <a:rPr lang="en-US" sz="1800" dirty="0">
                <a:latin typeface="Arial" panose="020B0604020202020204" pitchFamily="34" charset="0"/>
                <a:cs typeface="Arial" panose="020B0604020202020204" pitchFamily="34" charset="0"/>
              </a:rPr>
              <a:t>PC 273.6 Violation of a domestic violence restraining order</a:t>
            </a:r>
          </a:p>
          <a:p>
            <a:pPr lvl="1"/>
            <a:r>
              <a:rPr lang="en-US" sz="1800" dirty="0">
                <a:latin typeface="Arial" panose="020B0604020202020204" pitchFamily="34" charset="0"/>
                <a:cs typeface="Arial" panose="020B0604020202020204" pitchFamily="34" charset="0"/>
              </a:rPr>
              <a:t>PC 207 Kidnaping</a:t>
            </a:r>
          </a:p>
          <a:p>
            <a:pPr lvl="1"/>
            <a:r>
              <a:rPr lang="en-US" sz="1800" dirty="0">
                <a:latin typeface="Arial" panose="020B0604020202020204" pitchFamily="34" charset="0"/>
                <a:cs typeface="Arial" panose="020B0604020202020204" pitchFamily="34" charset="0"/>
              </a:rPr>
              <a:t>All Sexual Assaults (These are covered under many codes)</a:t>
            </a:r>
          </a:p>
          <a:p>
            <a:pPr lvl="1"/>
            <a:r>
              <a:rPr lang="en-US" sz="1800" dirty="0">
                <a:latin typeface="Arial" panose="020B0604020202020204" pitchFamily="34" charset="0"/>
                <a:cs typeface="Arial" panose="020B0604020202020204" pitchFamily="34" charset="0"/>
              </a:rPr>
              <a:t>PC 136 Dissuading a Witness</a:t>
            </a:r>
          </a:p>
          <a:p>
            <a:pPr lvl="1"/>
            <a:r>
              <a:rPr lang="en-US" sz="1800" dirty="0">
                <a:latin typeface="Arial" panose="020B0604020202020204" pitchFamily="34" charset="0"/>
                <a:cs typeface="Arial" panose="020B0604020202020204" pitchFamily="34" charset="0"/>
              </a:rPr>
              <a:t>PC 594 Vandalism of your property, including community property if you're married</a:t>
            </a:r>
          </a:p>
          <a:p>
            <a:pPr lvl="1"/>
            <a:r>
              <a:rPr lang="en-US" sz="1800" dirty="0">
                <a:latin typeface="Arial" panose="020B0604020202020204" pitchFamily="34" charset="0"/>
                <a:cs typeface="Arial" panose="020B0604020202020204" pitchFamily="34" charset="0"/>
              </a:rPr>
              <a:t>PC 646.9 Stalking </a:t>
            </a:r>
          </a:p>
        </p:txBody>
      </p:sp>
    </p:spTree>
    <p:extLst>
      <p:ext uri="{BB962C8B-B14F-4D97-AF65-F5344CB8AC3E}">
        <p14:creationId xmlns:p14="http://schemas.microsoft.com/office/powerpoint/2010/main" val="2953869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C2000-AB00-B663-FD24-5FBA4F519B0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0271D0B-8154-5D79-87AB-141D662E91AF}"/>
              </a:ext>
            </a:extLst>
          </p:cNvPr>
          <p:cNvSpPr txBox="1">
            <a:spLocks/>
          </p:cNvSpPr>
          <p:nvPr/>
        </p:nvSpPr>
        <p:spPr>
          <a:xfrm>
            <a:off x="6850398" y="432553"/>
            <a:ext cx="5012111" cy="695739"/>
          </a:xfrm>
          <a:prstGeom prst="rect">
            <a:avLst/>
          </a:prstGeom>
        </p:spPr>
        <p:txBody>
          <a:bodyPr vert="horz" lIns="91440" tIns="45720" rIns="91440" bIns="45720" rtlCol="0" anchor="t">
            <a:normAutofit fontScale="90000" lnSpcReduction="20000"/>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b="1" dirty="0">
                <a:solidFill>
                  <a:schemeClr val="tx2"/>
                </a:solidFill>
              </a:rPr>
              <a:t>California Penal Code §13730 </a:t>
            </a:r>
            <a:br>
              <a:rPr lang="en-US" b="1" dirty="0"/>
            </a:br>
            <a:endParaRPr lang="en-US" dirty="0"/>
          </a:p>
        </p:txBody>
      </p:sp>
      <p:sp>
        <p:nvSpPr>
          <p:cNvPr id="7" name="Title 1">
            <a:extLst>
              <a:ext uri="{FF2B5EF4-FFF2-40B4-BE49-F238E27FC236}">
                <a16:creationId xmlns:a16="http://schemas.microsoft.com/office/drawing/2014/main" id="{0285BEFA-6F0B-8000-62E9-9ABDAC67C8CA}"/>
              </a:ext>
            </a:extLst>
          </p:cNvPr>
          <p:cNvSpPr txBox="1">
            <a:spLocks/>
          </p:cNvSpPr>
          <p:nvPr/>
        </p:nvSpPr>
        <p:spPr>
          <a:xfrm>
            <a:off x="581398" y="836546"/>
            <a:ext cx="4904143" cy="406406"/>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329184">
              <a:spcAft>
                <a:spcPts val="600"/>
              </a:spcAft>
            </a:pPr>
            <a:r>
              <a:rPr lang="en-US" sz="2000" b="1" kern="1200" dirty="0">
                <a:solidFill>
                  <a:srgbClr val="00B050"/>
                </a:solidFill>
                <a:latin typeface="Arial"/>
                <a:cs typeface="Arial"/>
              </a:rPr>
              <a:t>Let your client know the following:</a:t>
            </a:r>
            <a:endParaRPr lang="en-US" sz="2000" kern="1200" dirty="0">
              <a:solidFill>
                <a:srgbClr val="00B050"/>
              </a:solidFill>
              <a:latin typeface="Arial"/>
              <a:cs typeface="Arial"/>
            </a:endParaRPr>
          </a:p>
          <a:p>
            <a:pPr defTabSz="329184">
              <a:spcAft>
                <a:spcPts val="600"/>
              </a:spcAft>
            </a:pPr>
            <a:br>
              <a:rPr lang="en-US" sz="1728" b="1" kern="1200" dirty="0">
                <a:solidFill>
                  <a:srgbClr val="FF5E5A"/>
                </a:solidFill>
                <a:latin typeface="Arial" panose="020B0604020202020204" pitchFamily="34" charset="0"/>
                <a:ea typeface="+mj-ea"/>
                <a:cs typeface="Arial" panose="020B0604020202020204" pitchFamily="34" charset="0"/>
              </a:rPr>
            </a:br>
            <a:endParaRPr lang="en-US" sz="2000" dirty="0">
              <a:solidFill>
                <a:schemeClr val="tx1"/>
              </a:solidFill>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70F05703-79E2-2800-46B1-614D59967A0F}"/>
              </a:ext>
            </a:extLst>
          </p:cNvPr>
          <p:cNvSpPr>
            <a:spLocks/>
          </p:cNvSpPr>
          <p:nvPr/>
        </p:nvSpPr>
        <p:spPr>
          <a:xfrm>
            <a:off x="728147" y="1483620"/>
            <a:ext cx="11203441" cy="4045110"/>
          </a:xfrm>
          <a:prstGeom prst="rect">
            <a:avLst/>
          </a:prstGeom>
        </p:spPr>
        <p:txBody>
          <a:bodyPr lIns="91440" tIns="45720" rIns="91440" bIns="45720" anchor="t">
            <a:noAutofit/>
          </a:bodyPr>
          <a:lstStyle/>
          <a:p>
            <a:pPr defTabSz="329184">
              <a:spcAft>
                <a:spcPts val="600"/>
              </a:spcAft>
            </a:pPr>
            <a:r>
              <a:rPr lang="en-US" sz="2000" b="1" kern="1200" dirty="0">
                <a:solidFill>
                  <a:srgbClr val="00B050"/>
                </a:solidFill>
                <a:latin typeface="Arial"/>
                <a:cs typeface="Arial"/>
              </a:rPr>
              <a:t>Make sure that the police wrote a report, and that the report is complete.</a:t>
            </a:r>
          </a:p>
          <a:p>
            <a:pPr defTabSz="329184">
              <a:spcAft>
                <a:spcPts val="600"/>
              </a:spcAft>
            </a:pPr>
            <a:endParaRPr lang="en-US" sz="1600" b="1" kern="1200" dirty="0">
              <a:latin typeface="Arial" panose="020B0604020202020204" pitchFamily="34" charset="0"/>
              <a:ea typeface="+mn-ea"/>
              <a:cs typeface="Arial" panose="020B0604020202020204" pitchFamily="34" charset="0"/>
            </a:endParaRP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Did police talk with you separately from the perpetrator?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Did they give you time to tell your whole story?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Ask you about the history of abuse?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Did the officer take notes?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Take photos of all injuries and damage?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Collect all the evidence?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Talk to all the witnesses (including the children)?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Provide an adequate translator if necessary?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Offer to write you an Emergency Protective Order?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Did the officer tell you what's going to happen next? </a:t>
            </a:r>
          </a:p>
          <a:p>
            <a:pPr marL="614934" lvl="1" indent="-285750" defTabSz="329184">
              <a:spcAft>
                <a:spcPts val="600"/>
              </a:spcAft>
              <a:buFont typeface="Wingdings" panose="05000000000000000000" pitchFamily="2" charset="2"/>
              <a:buChar char="ü"/>
            </a:pPr>
            <a:r>
              <a:rPr lang="en-US" sz="1600" kern="1200" dirty="0">
                <a:latin typeface="Arial" panose="020B0604020202020204" pitchFamily="34" charset="0"/>
                <a:ea typeface="+mn-ea"/>
                <a:cs typeface="Arial" panose="020B0604020202020204" pitchFamily="34" charset="0"/>
              </a:rPr>
              <a:t>Give you a domestic violence card or booklet with a report number and the officer's name written on the card?</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523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326C6-F27A-CD15-5EB7-15C1898AC4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322CD-DE99-C200-E13E-1C1C5EA1C45E}"/>
              </a:ext>
            </a:extLst>
          </p:cNvPr>
          <p:cNvSpPr>
            <a:spLocks noGrp="1"/>
          </p:cNvSpPr>
          <p:nvPr>
            <p:ph type="title"/>
          </p:nvPr>
        </p:nvSpPr>
        <p:spPr/>
        <p:txBody>
          <a:bodyPr/>
          <a:lstStyle/>
          <a:p>
            <a:endParaRPr lang="en-US"/>
          </a:p>
        </p:txBody>
      </p:sp>
      <p:sp>
        <p:nvSpPr>
          <p:cNvPr id="6" name="Title 1">
            <a:extLst>
              <a:ext uri="{FF2B5EF4-FFF2-40B4-BE49-F238E27FC236}">
                <a16:creationId xmlns:a16="http://schemas.microsoft.com/office/drawing/2014/main" id="{499B8C92-FB2A-10BA-106D-93A271E0BF36}"/>
              </a:ext>
            </a:extLst>
          </p:cNvPr>
          <p:cNvSpPr txBox="1">
            <a:spLocks/>
          </p:cNvSpPr>
          <p:nvPr/>
        </p:nvSpPr>
        <p:spPr>
          <a:xfrm>
            <a:off x="329491" y="1128292"/>
            <a:ext cx="11533018" cy="695739"/>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b="1" dirty="0">
                <a:solidFill>
                  <a:srgbClr val="00B050"/>
                </a:solidFill>
                <a:latin typeface="Arial" panose="020B0604020202020204" pitchFamily="34" charset="0"/>
                <a:cs typeface="Arial" panose="020B0604020202020204" pitchFamily="34" charset="0"/>
              </a:rPr>
              <a:t>Police officers must write a police report on all domestic violence-related calls.</a:t>
            </a:r>
            <a:br>
              <a:rPr lang="en-US" sz="2400" b="1" dirty="0">
                <a:solidFill>
                  <a:srgbClr val="00B050"/>
                </a:solidFill>
              </a:rPr>
            </a:br>
            <a:endParaRPr lang="en-US" sz="2400" dirty="0">
              <a:solidFill>
                <a:srgbClr val="00B050"/>
              </a:solidFill>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130C9C5C-2EE2-BAD3-29BE-D4A2231540BA}"/>
              </a:ext>
            </a:extLst>
          </p:cNvPr>
          <p:cNvSpPr txBox="1">
            <a:spLocks/>
          </p:cNvSpPr>
          <p:nvPr/>
        </p:nvSpPr>
        <p:spPr>
          <a:xfrm>
            <a:off x="434081" y="1962030"/>
            <a:ext cx="11533018" cy="3821655"/>
          </a:xfrm>
          <a:prstGeom prst="rect">
            <a:avLst/>
          </a:prstGeom>
        </p:spPr>
        <p:txBody>
          <a:bodyPr>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Arial" panose="020B0604020202020204" pitchFamily="34" charset="0"/>
                <a:cs typeface="Arial" panose="020B0604020202020204" pitchFamily="34" charset="0"/>
              </a:rPr>
              <a:t>The law requires a report on all domestic violence-related calls. This means that in addition to an actual physical assault police must write reports on many other crimes perpetrated against the victim including, but not limited to,</a:t>
            </a:r>
          </a:p>
          <a:p>
            <a:pPr lvl="1"/>
            <a:r>
              <a:rPr lang="en-US" sz="1800" dirty="0">
                <a:latin typeface="Arial" panose="020B0604020202020204" pitchFamily="34" charset="0"/>
                <a:cs typeface="Arial" panose="020B0604020202020204" pitchFamily="34" charset="0"/>
              </a:rPr>
              <a:t>PC 422 Threats to kill or commit serious bodily harm,</a:t>
            </a:r>
          </a:p>
          <a:p>
            <a:pPr lvl="1"/>
            <a:r>
              <a:rPr lang="en-US" sz="1800" dirty="0">
                <a:latin typeface="Arial" panose="020B0604020202020204" pitchFamily="34" charset="0"/>
                <a:cs typeface="Arial" panose="020B0604020202020204" pitchFamily="34" charset="0"/>
              </a:rPr>
              <a:t>PC 236 False Imprisonment, which means holding you against your will or keeping you from going where you want to go.</a:t>
            </a:r>
          </a:p>
          <a:p>
            <a:pPr lvl="1"/>
            <a:r>
              <a:rPr lang="en-US" sz="1800" dirty="0">
                <a:latin typeface="Arial" panose="020B0604020202020204" pitchFamily="34" charset="0"/>
                <a:cs typeface="Arial" panose="020B0604020202020204" pitchFamily="34" charset="0"/>
              </a:rPr>
              <a:t>PC 273.6 Violation of a domestic violence restraining order</a:t>
            </a:r>
          </a:p>
          <a:p>
            <a:pPr lvl="1"/>
            <a:r>
              <a:rPr lang="en-US" sz="1800" dirty="0">
                <a:latin typeface="Arial" panose="020B0604020202020204" pitchFamily="34" charset="0"/>
                <a:cs typeface="Arial" panose="020B0604020202020204" pitchFamily="34" charset="0"/>
              </a:rPr>
              <a:t>PC 207 Kidnaping</a:t>
            </a:r>
          </a:p>
          <a:p>
            <a:pPr lvl="1"/>
            <a:r>
              <a:rPr lang="en-US" sz="1800" dirty="0">
                <a:latin typeface="Arial" panose="020B0604020202020204" pitchFamily="34" charset="0"/>
                <a:cs typeface="Arial" panose="020B0604020202020204" pitchFamily="34" charset="0"/>
              </a:rPr>
              <a:t>All Sexual Assaults (These are covered under many codes)</a:t>
            </a:r>
          </a:p>
          <a:p>
            <a:pPr lvl="1"/>
            <a:r>
              <a:rPr lang="en-US" sz="1800" dirty="0">
                <a:latin typeface="Arial" panose="020B0604020202020204" pitchFamily="34" charset="0"/>
                <a:cs typeface="Arial" panose="020B0604020202020204" pitchFamily="34" charset="0"/>
              </a:rPr>
              <a:t>PC 136 Dissuading a Witness</a:t>
            </a:r>
          </a:p>
          <a:p>
            <a:pPr lvl="1"/>
            <a:r>
              <a:rPr lang="en-US" sz="1800" dirty="0">
                <a:latin typeface="Arial" panose="020B0604020202020204" pitchFamily="34" charset="0"/>
                <a:cs typeface="Arial" panose="020B0604020202020204" pitchFamily="34" charset="0"/>
              </a:rPr>
              <a:t>PC 594 Vandalism of your property, including community property if you're married</a:t>
            </a:r>
          </a:p>
          <a:p>
            <a:pPr lvl="1"/>
            <a:r>
              <a:rPr lang="en-US" sz="1800" dirty="0">
                <a:latin typeface="Arial" panose="020B0604020202020204" pitchFamily="34" charset="0"/>
                <a:cs typeface="Arial" panose="020B0604020202020204" pitchFamily="34" charset="0"/>
              </a:rPr>
              <a:t>PC 646.9 Stalking </a:t>
            </a:r>
          </a:p>
        </p:txBody>
      </p:sp>
      <p:sp>
        <p:nvSpPr>
          <p:cNvPr id="3" name="Title 1">
            <a:extLst>
              <a:ext uri="{FF2B5EF4-FFF2-40B4-BE49-F238E27FC236}">
                <a16:creationId xmlns:a16="http://schemas.microsoft.com/office/drawing/2014/main" id="{43C797AC-28E0-C09F-3D9F-A588D13AF34F}"/>
              </a:ext>
            </a:extLst>
          </p:cNvPr>
          <p:cNvSpPr txBox="1">
            <a:spLocks/>
          </p:cNvSpPr>
          <p:nvPr/>
        </p:nvSpPr>
        <p:spPr>
          <a:xfrm>
            <a:off x="6724187" y="372658"/>
            <a:ext cx="5138322" cy="701657"/>
          </a:xfrm>
          <a:prstGeom prst="rect">
            <a:avLst/>
          </a:prstGeom>
        </p:spPr>
        <p:txBody>
          <a:bodyPr vert="horz" lIns="91440" tIns="45720" rIns="91440" bIns="45720" rtlCol="0" anchor="t">
            <a:normAutofit fontScale="90000" lnSpcReduction="10000"/>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3100" b="1" dirty="0"/>
              <a:t>California Family Code §6228 </a:t>
            </a:r>
            <a:br>
              <a:rPr lang="en-US" sz="2300" dirty="0"/>
            </a:br>
            <a:endParaRPr lang="en-US" sz="2300" dirty="0"/>
          </a:p>
        </p:txBody>
      </p:sp>
    </p:spTree>
    <p:extLst>
      <p:ext uri="{BB962C8B-B14F-4D97-AF65-F5344CB8AC3E}">
        <p14:creationId xmlns:p14="http://schemas.microsoft.com/office/powerpoint/2010/main" val="3491817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A08862-1C95-6F0E-3AC5-A4EBB83168CC}"/>
              </a:ext>
            </a:extLst>
          </p:cNvPr>
          <p:cNvSpPr txBox="1">
            <a:spLocks/>
          </p:cNvSpPr>
          <p:nvPr/>
        </p:nvSpPr>
        <p:spPr>
          <a:xfrm>
            <a:off x="350607" y="817166"/>
            <a:ext cx="4904143" cy="406406"/>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329184">
              <a:spcAft>
                <a:spcPts val="600"/>
              </a:spcAft>
            </a:pPr>
            <a:r>
              <a:rPr lang="en-US" sz="2000" b="1" kern="1200" dirty="0">
                <a:solidFill>
                  <a:srgbClr val="00B050"/>
                </a:solidFill>
                <a:latin typeface="Arial"/>
                <a:cs typeface="Arial"/>
              </a:rPr>
              <a:t>Let your client know the following:</a:t>
            </a:r>
            <a:endParaRPr lang="en-US" sz="2000" kern="1200" dirty="0">
              <a:solidFill>
                <a:srgbClr val="00B050"/>
              </a:solidFill>
              <a:latin typeface="Arial"/>
              <a:cs typeface="Arial"/>
            </a:endParaRPr>
          </a:p>
          <a:p>
            <a:pPr defTabSz="329184">
              <a:spcAft>
                <a:spcPts val="600"/>
              </a:spcAft>
            </a:pPr>
            <a:br>
              <a:rPr lang="en-US" sz="1728" b="1" kern="1200" dirty="0">
                <a:solidFill>
                  <a:srgbClr val="FF5E5A"/>
                </a:solidFill>
                <a:latin typeface="Arial" panose="020B0604020202020204" pitchFamily="34" charset="0"/>
                <a:ea typeface="+mj-ea"/>
                <a:cs typeface="Arial" panose="020B0604020202020204" pitchFamily="34" charset="0"/>
              </a:rPr>
            </a:br>
            <a:endParaRPr lang="en-US" sz="2000" dirty="0">
              <a:solidFill>
                <a:schemeClr val="tx1"/>
              </a:solidFill>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9AE5508A-0204-49D8-94FE-0A9710A59299}"/>
              </a:ext>
            </a:extLst>
          </p:cNvPr>
          <p:cNvSpPr>
            <a:spLocks/>
          </p:cNvSpPr>
          <p:nvPr/>
        </p:nvSpPr>
        <p:spPr>
          <a:xfrm>
            <a:off x="355107" y="1483619"/>
            <a:ext cx="11576481" cy="4943813"/>
          </a:xfrm>
          <a:prstGeom prst="rect">
            <a:avLst/>
          </a:prstGeom>
        </p:spPr>
        <p:txBody>
          <a:bodyPr lIns="91440" tIns="45720" rIns="91440" bIns="45720" anchor="t">
            <a:noAutofit/>
          </a:bodyPr>
          <a:lstStyle/>
          <a:p>
            <a:pPr defTabSz="329184">
              <a:spcAft>
                <a:spcPts val="600"/>
              </a:spcAft>
            </a:pPr>
            <a:r>
              <a:rPr lang="en-US" sz="2000" b="1" dirty="0">
                <a:solidFill>
                  <a:srgbClr val="00B050"/>
                </a:solidFill>
              </a:rPr>
              <a:t>Police must give domestic violence victims a free copy of the police report within five days of the victim's request.</a:t>
            </a:r>
          </a:p>
          <a:p>
            <a:pPr lvl="0"/>
            <a:endParaRPr lang="en-US" dirty="0"/>
          </a:p>
          <a:p>
            <a:pPr marL="285750" lvl="0" indent="-285750">
              <a:buFont typeface="Wingdings" panose="05000000000000000000" pitchFamily="2" charset="2"/>
              <a:buChar char="ü"/>
            </a:pPr>
            <a:r>
              <a:rPr lang="en-US" dirty="0"/>
              <a:t>When they go to the police department to get a copy of the report, they can take a copy of this law (Family Code §6228) or reference it. </a:t>
            </a:r>
          </a:p>
          <a:p>
            <a:pPr marL="285750" lvl="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b="1" dirty="0">
                <a:solidFill>
                  <a:srgbClr val="00B050"/>
                </a:solidFill>
              </a:rPr>
              <a:t>When they pick up a copy of the domestic violence police report, encourage them to read the report to make sure it is accurate </a:t>
            </a:r>
            <a:r>
              <a:rPr lang="en-US" dirty="0"/>
              <a:t>and that all statements are included and not just the officer’s summation. Be sure all the pages are there – at the bottom of the report, it will list the number of pages.</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dirty="0"/>
              <a:t>Once they receive the report, encourage them to read it again and make notes. If anything is missing or they don’t understand, have them contact an advocate during business hours.</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b="1" dirty="0">
                <a:solidFill>
                  <a:srgbClr val="00B050"/>
                </a:solidFill>
              </a:rPr>
              <a:t>Getting the report can be upsetting to the victim. </a:t>
            </a:r>
            <a:r>
              <a:rPr lang="en-US" dirty="0"/>
              <a:t>Often the perpetrator will lie to the police but the police are required to take the statement verbatim.</a:t>
            </a:r>
          </a:p>
          <a:p>
            <a:pPr defTabSz="329184">
              <a:spcAft>
                <a:spcPts val="600"/>
              </a:spcAft>
            </a:pPr>
            <a:endParaRPr lang="en-US" sz="2000" b="1" dirty="0">
              <a:solidFill>
                <a:srgbClr val="00B050"/>
              </a:solidFill>
            </a:endParaRPr>
          </a:p>
          <a:p>
            <a:pPr defTabSz="329184">
              <a:spcAft>
                <a:spcPts val="600"/>
              </a:spcAft>
            </a:pPr>
            <a:endParaRPr lang="en-US" sz="1600" b="1" kern="1200" dirty="0">
              <a:solidFill>
                <a:srgbClr val="00B050"/>
              </a:solidFill>
              <a:latin typeface="Arial" panose="020B0604020202020204" pitchFamily="34" charset="0"/>
              <a:ea typeface="+mn-ea"/>
              <a:cs typeface="Arial" panose="020B0604020202020204" pitchFamily="34" charset="0"/>
            </a:endParaRPr>
          </a:p>
        </p:txBody>
      </p:sp>
      <p:sp>
        <p:nvSpPr>
          <p:cNvPr id="13" name="Title 1">
            <a:extLst>
              <a:ext uri="{FF2B5EF4-FFF2-40B4-BE49-F238E27FC236}">
                <a16:creationId xmlns:a16="http://schemas.microsoft.com/office/drawing/2014/main" id="{75986A66-1764-E91E-2AF2-0CD1087FB368}"/>
              </a:ext>
            </a:extLst>
          </p:cNvPr>
          <p:cNvSpPr txBox="1">
            <a:spLocks/>
          </p:cNvSpPr>
          <p:nvPr/>
        </p:nvSpPr>
        <p:spPr>
          <a:xfrm>
            <a:off x="6937251" y="318712"/>
            <a:ext cx="5138322" cy="701657"/>
          </a:xfrm>
          <a:prstGeom prst="rect">
            <a:avLst/>
          </a:prstGeom>
        </p:spPr>
        <p:txBody>
          <a:bodyPr vert="horz" lIns="91440" tIns="45720" rIns="91440" bIns="45720" rtlCol="0" anchor="t">
            <a:normAutofit fontScale="90000" lnSpcReduction="10000"/>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3100" b="1" dirty="0"/>
              <a:t>California Family Code §6228 </a:t>
            </a:r>
            <a:br>
              <a:rPr lang="en-US" sz="2300" dirty="0"/>
            </a:br>
            <a:endParaRPr lang="en-US" sz="2300" dirty="0"/>
          </a:p>
        </p:txBody>
      </p:sp>
    </p:spTree>
    <p:extLst>
      <p:ext uri="{BB962C8B-B14F-4D97-AF65-F5344CB8AC3E}">
        <p14:creationId xmlns:p14="http://schemas.microsoft.com/office/powerpoint/2010/main" val="3684203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95C86-D9DD-117A-14A7-7F055E8C1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BA3D74-9A13-0E45-D289-2CAA28091652}"/>
              </a:ext>
            </a:extLst>
          </p:cNvPr>
          <p:cNvSpPr>
            <a:spLocks noGrp="1"/>
          </p:cNvSpPr>
          <p:nvPr>
            <p:ph type="title"/>
          </p:nvPr>
        </p:nvSpPr>
        <p:spPr/>
        <p:txBody>
          <a:bodyPr/>
          <a:lstStyle/>
          <a:p>
            <a:endParaRPr lang="en-US"/>
          </a:p>
        </p:txBody>
      </p:sp>
      <p:sp>
        <p:nvSpPr>
          <p:cNvPr id="3" name="Title 1">
            <a:extLst>
              <a:ext uri="{FF2B5EF4-FFF2-40B4-BE49-F238E27FC236}">
                <a16:creationId xmlns:a16="http://schemas.microsoft.com/office/drawing/2014/main" id="{EAFDCBA6-9A87-F818-FC2B-62951FEE9620}"/>
              </a:ext>
            </a:extLst>
          </p:cNvPr>
          <p:cNvSpPr txBox="1">
            <a:spLocks/>
          </p:cNvSpPr>
          <p:nvPr/>
        </p:nvSpPr>
        <p:spPr>
          <a:xfrm>
            <a:off x="6745933" y="106532"/>
            <a:ext cx="5114634" cy="1260629"/>
          </a:xfrm>
          <a:prstGeom prst="rect">
            <a:avLst/>
          </a:prstGeom>
          <a:noFill/>
          <a:ln w="19050">
            <a:noFill/>
            <a:prstDash val="dash"/>
          </a:ln>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2900" b="1" dirty="0"/>
              <a:t>California Penal Code §868.5 </a:t>
            </a:r>
            <a:br>
              <a:rPr lang="en-US" sz="4400" b="1" dirty="0"/>
            </a:br>
            <a:endParaRPr lang="en-US" sz="4400" dirty="0"/>
          </a:p>
        </p:txBody>
      </p:sp>
      <p:sp>
        <p:nvSpPr>
          <p:cNvPr id="8" name="Title 1">
            <a:extLst>
              <a:ext uri="{FF2B5EF4-FFF2-40B4-BE49-F238E27FC236}">
                <a16:creationId xmlns:a16="http://schemas.microsoft.com/office/drawing/2014/main" id="{022D773F-4639-DD73-9FF9-EF7C8850F892}"/>
              </a:ext>
            </a:extLst>
          </p:cNvPr>
          <p:cNvSpPr txBox="1">
            <a:spLocks/>
          </p:cNvSpPr>
          <p:nvPr/>
        </p:nvSpPr>
        <p:spPr>
          <a:xfrm>
            <a:off x="450010" y="1548351"/>
            <a:ext cx="10815398" cy="1032931"/>
          </a:xfrm>
          <a:prstGeom prst="rect">
            <a:avLst/>
          </a:prstGeom>
          <a:noFill/>
          <a:ln w="19050">
            <a:noFill/>
            <a:prstDash val="dash"/>
          </a:ln>
        </p:spPr>
        <p:txBody>
          <a:bodyPr vert="horz" lIns="91440" tIns="45720" rIns="91440" bIns="45720" rtlCol="0">
            <a:normAutofit fontScale="77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lnSpc>
                <a:spcPct val="90000"/>
              </a:lnSpc>
              <a:spcBef>
                <a:spcPts val="1000"/>
              </a:spcBef>
              <a:spcAft>
                <a:spcPts val="600"/>
              </a:spcAft>
            </a:pPr>
            <a:r>
              <a:rPr lang="en-US" sz="3000" b="1" dirty="0">
                <a:solidFill>
                  <a:srgbClr val="00B050"/>
                </a:solidFill>
                <a:latin typeface="+mn-lt"/>
                <a:ea typeface="+mn-ea"/>
                <a:cs typeface="+mn-cs"/>
              </a:rPr>
              <a:t>Domestic Violence, Rape, and Child Abuse Victims have a right to two support persons of their choosing present in the courtroom while testifying, one of whom may also be a witness.</a:t>
            </a:r>
            <a:br>
              <a:rPr lang="en-US" sz="2000" b="1" dirty="0">
                <a:solidFill>
                  <a:schemeClr val="tx1"/>
                </a:solidFill>
                <a:latin typeface="+mn-lt"/>
                <a:ea typeface="+mn-ea"/>
                <a:cs typeface="+mn-cs"/>
              </a:rPr>
            </a:br>
            <a:endParaRPr lang="en-US" sz="2000" dirty="0">
              <a:solidFill>
                <a:schemeClr val="tx1"/>
              </a:solidFill>
              <a:latin typeface="+mn-lt"/>
              <a:ea typeface="+mn-ea"/>
              <a:cs typeface="+mn-cs"/>
            </a:endParaRPr>
          </a:p>
        </p:txBody>
      </p:sp>
      <p:sp>
        <p:nvSpPr>
          <p:cNvPr id="10" name="Content Placeholder 2">
            <a:extLst>
              <a:ext uri="{FF2B5EF4-FFF2-40B4-BE49-F238E27FC236}">
                <a16:creationId xmlns:a16="http://schemas.microsoft.com/office/drawing/2014/main" id="{D1360E2B-5C38-4E6E-442F-06D7E28C3AF8}"/>
              </a:ext>
            </a:extLst>
          </p:cNvPr>
          <p:cNvSpPr>
            <a:spLocks/>
          </p:cNvSpPr>
          <p:nvPr/>
        </p:nvSpPr>
        <p:spPr>
          <a:xfrm>
            <a:off x="612648" y="2866362"/>
            <a:ext cx="10436242" cy="3365761"/>
          </a:xfrm>
          <a:prstGeom prst="rect">
            <a:avLst/>
          </a:prstGeom>
        </p:spPr>
        <p:txBody>
          <a:bodyPr>
            <a:noAutofit/>
          </a:bodyPr>
          <a:lstStyle/>
          <a:p>
            <a:pPr defTabSz="315468">
              <a:spcAft>
                <a:spcPts val="600"/>
              </a:spcAft>
            </a:pPr>
            <a:r>
              <a:rPr lang="en-US" sz="2000" b="1" kern="1200" dirty="0">
                <a:solidFill>
                  <a:srgbClr val="00B050"/>
                </a:solidFill>
                <a:latin typeface="Arial" panose="020B0604020202020204" pitchFamily="34" charset="0"/>
                <a:ea typeface="+mn-ea"/>
                <a:cs typeface="Arial" panose="020B0604020202020204" pitchFamily="34" charset="0"/>
              </a:rPr>
              <a:t>Let your client know the following:</a:t>
            </a:r>
          </a:p>
          <a:p>
            <a:pPr defTabSz="315468">
              <a:spcAft>
                <a:spcPts val="600"/>
              </a:spcAft>
            </a:pPr>
            <a:endParaRPr lang="en-US" sz="1656" kern="1200" dirty="0">
              <a:solidFill>
                <a:srgbClr val="00B050"/>
              </a:solidFill>
              <a:latin typeface="Arial" panose="020B0604020202020204" pitchFamily="34" charset="0"/>
              <a:ea typeface="+mn-ea"/>
              <a:cs typeface="Arial" panose="020B0604020202020204" pitchFamily="34" charset="0"/>
            </a:endParaRPr>
          </a:p>
          <a:p>
            <a:pPr marL="601218" lvl="1" indent="-285750" defTabSz="315468">
              <a:spcAft>
                <a:spcPts val="600"/>
              </a:spcAft>
              <a:buFont typeface="Wingdings" panose="05000000000000000000" pitchFamily="2" charset="2"/>
              <a:buChar char="ü"/>
            </a:pPr>
            <a:r>
              <a:rPr lang="en-US" sz="2000" dirty="0">
                <a:latin typeface="Arial" panose="020B0604020202020204" pitchFamily="34" charset="0"/>
                <a:cs typeface="Arial" panose="020B0604020202020204" pitchFamily="34" charset="0"/>
              </a:rPr>
              <a:t>A </a:t>
            </a:r>
            <a:r>
              <a:rPr lang="en-US" sz="2000" kern="1200" dirty="0">
                <a:latin typeface="Arial" panose="020B0604020202020204" pitchFamily="34" charset="0"/>
                <a:ea typeface="+mn-ea"/>
                <a:cs typeface="Arial" panose="020B0604020202020204" pitchFamily="34" charset="0"/>
              </a:rPr>
              <a:t>certified volunteer or staff can accompany them to all court proceedings.</a:t>
            </a:r>
          </a:p>
          <a:p>
            <a:pPr marL="315468" lvl="1" defTabSz="315468">
              <a:spcAft>
                <a:spcPts val="600"/>
              </a:spcAft>
            </a:pPr>
            <a:endParaRPr lang="en-US" sz="2000" kern="1200" dirty="0">
              <a:latin typeface="Arial" panose="020B0604020202020204" pitchFamily="34" charset="0"/>
              <a:ea typeface="+mn-ea"/>
              <a:cs typeface="Arial" panose="020B0604020202020204" pitchFamily="34" charset="0"/>
            </a:endParaRPr>
          </a:p>
          <a:p>
            <a:pPr marL="601218" lvl="1" indent="-285750" defTabSz="315468">
              <a:spcAft>
                <a:spcPts val="600"/>
              </a:spcAft>
              <a:buFont typeface="Wingdings" panose="05000000000000000000" pitchFamily="2" charset="2"/>
              <a:buChar char="ü"/>
            </a:pPr>
            <a:r>
              <a:rPr lang="en-US" sz="2000" kern="1200" dirty="0">
                <a:latin typeface="Arial" panose="020B0604020202020204" pitchFamily="34" charset="0"/>
                <a:ea typeface="+mn-ea"/>
                <a:cs typeface="Arial" panose="020B0604020202020204" pitchFamily="34" charset="0"/>
              </a:rPr>
              <a:t>The advocate cannot testify or provide legal advice but can be there for support. </a:t>
            </a:r>
          </a:p>
          <a:p>
            <a:pPr marL="315468" lvl="1" defTabSz="315468">
              <a:spcAft>
                <a:spcPts val="600"/>
              </a:spcAft>
            </a:pPr>
            <a:endParaRPr lang="en-US" sz="2000" kern="1200" dirty="0">
              <a:latin typeface="Arial" panose="020B0604020202020204" pitchFamily="34" charset="0"/>
              <a:ea typeface="+mn-ea"/>
              <a:cs typeface="Arial" panose="020B0604020202020204" pitchFamily="34" charset="0"/>
            </a:endParaRPr>
          </a:p>
          <a:p>
            <a:pPr marL="601218" lvl="1" indent="-285750" defTabSz="315468">
              <a:spcAft>
                <a:spcPts val="600"/>
              </a:spcAft>
              <a:buFont typeface="Wingdings" panose="05000000000000000000" pitchFamily="2" charset="2"/>
              <a:buChar char="ü"/>
            </a:pPr>
            <a:r>
              <a:rPr lang="en-US" sz="2000" kern="1200" dirty="0">
                <a:latin typeface="Arial" panose="020B0604020202020204" pitchFamily="34" charset="0"/>
                <a:ea typeface="+mn-ea"/>
                <a:cs typeface="Arial" panose="020B0604020202020204" pitchFamily="34" charset="0"/>
              </a:rPr>
              <a:t>Court proceedings can be intimidating, and the perpetrator may be in the courtroom as well. So, it is good to have an advocate at their side.</a:t>
            </a:r>
          </a:p>
          <a:p>
            <a:pPr marL="315468" lvl="1" defTabSz="315468">
              <a:spcAft>
                <a:spcPts val="600"/>
              </a:spcAft>
            </a:pPr>
            <a:r>
              <a:rPr lang="en-US" sz="1242" kern="1200" dirty="0">
                <a:solidFill>
                  <a:schemeClr val="tx1"/>
                </a:solidFill>
                <a:latin typeface="+mn-lt"/>
                <a:ea typeface="+mn-ea"/>
                <a:cs typeface="+mn-cs"/>
              </a:rPr>
              <a:t>	</a:t>
            </a:r>
            <a:endParaRPr lang="en-US" dirty="0"/>
          </a:p>
        </p:txBody>
      </p:sp>
    </p:spTree>
    <p:extLst>
      <p:ext uri="{BB962C8B-B14F-4D97-AF65-F5344CB8AC3E}">
        <p14:creationId xmlns:p14="http://schemas.microsoft.com/office/powerpoint/2010/main" val="706044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5EA6E-5530-2DD1-B239-995E86240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93BD27-329B-E0C9-1F33-75C98D5F3CCE}"/>
              </a:ext>
            </a:extLst>
          </p:cNvPr>
          <p:cNvSpPr>
            <a:spLocks noGrp="1"/>
          </p:cNvSpPr>
          <p:nvPr>
            <p:ph type="title"/>
          </p:nvPr>
        </p:nvSpPr>
        <p:spPr/>
        <p:txBody>
          <a:bodyPr/>
          <a:lstStyle/>
          <a:p>
            <a:endParaRPr lang="en-US"/>
          </a:p>
        </p:txBody>
      </p:sp>
      <p:sp>
        <p:nvSpPr>
          <p:cNvPr id="4" name="Title 1">
            <a:extLst>
              <a:ext uri="{FF2B5EF4-FFF2-40B4-BE49-F238E27FC236}">
                <a16:creationId xmlns:a16="http://schemas.microsoft.com/office/drawing/2014/main" id="{05B49103-7AC1-2700-F690-9AA4945472F3}"/>
              </a:ext>
            </a:extLst>
          </p:cNvPr>
          <p:cNvSpPr txBox="1">
            <a:spLocks/>
          </p:cNvSpPr>
          <p:nvPr/>
        </p:nvSpPr>
        <p:spPr>
          <a:xfrm>
            <a:off x="5841507" y="389890"/>
            <a:ext cx="6205491" cy="695739"/>
          </a:xfrm>
          <a:prstGeom prst="rect">
            <a:avLst/>
          </a:prstGeom>
        </p:spPr>
        <p:txBody>
          <a:bodyPr vert="horz" lIns="91440" tIns="45720" rIns="91440" bIns="45720" rtlCol="0" anchor="t">
            <a:normAutofit fontScale="90000" lnSpcReduction="20000"/>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b="1" dirty="0"/>
              <a:t>California Labor Codes §230 and §231</a:t>
            </a:r>
            <a:br>
              <a:rPr lang="en-US" b="1" dirty="0"/>
            </a:br>
            <a:endParaRPr lang="en-US" dirty="0"/>
          </a:p>
        </p:txBody>
      </p:sp>
      <p:sp>
        <p:nvSpPr>
          <p:cNvPr id="6" name="TextBox 5">
            <a:extLst>
              <a:ext uri="{FF2B5EF4-FFF2-40B4-BE49-F238E27FC236}">
                <a16:creationId xmlns:a16="http://schemas.microsoft.com/office/drawing/2014/main" id="{84BBFD8C-25F3-388A-6AA1-7F03891ADD51}"/>
              </a:ext>
            </a:extLst>
          </p:cNvPr>
          <p:cNvSpPr txBox="1"/>
          <p:nvPr/>
        </p:nvSpPr>
        <p:spPr>
          <a:xfrm>
            <a:off x="154911" y="991191"/>
            <a:ext cx="11568233" cy="1200329"/>
          </a:xfrm>
          <a:prstGeom prst="rect">
            <a:avLst/>
          </a:prstGeom>
          <a:noFill/>
        </p:spPr>
        <p:txBody>
          <a:bodyPr wrap="square">
            <a:spAutoFit/>
          </a:bodyPr>
          <a:lstStyle/>
          <a:p>
            <a:r>
              <a:rPr lang="en-US" b="1" i="0" dirty="0">
                <a:solidFill>
                  <a:srgbClr val="00B050"/>
                </a:solidFill>
                <a:effectLst/>
              </a:rPr>
              <a:t>RIGHTS OF VICTIMS OF DOMESTIC VIOLENCE, SEXUAL ASSAULT, STALKING, CRIMES THAT CAUSE PHYSICAL INJURY OR MENTAL INJURY, AND CRIMES INVOLVING A THREAT OF PHYSICAL INJURY; AND OF PERSONS WHOSE IMMEDIATE FAMILY MEMBER IS DECEASED AS A DIRECT RESULT OF A CRIME</a:t>
            </a:r>
            <a:endParaRPr lang="en-US" dirty="0">
              <a:solidFill>
                <a:srgbClr val="00B050"/>
              </a:solidFill>
            </a:endParaRPr>
          </a:p>
        </p:txBody>
      </p:sp>
      <p:sp>
        <p:nvSpPr>
          <p:cNvPr id="7" name="Content Placeholder 2">
            <a:extLst>
              <a:ext uri="{FF2B5EF4-FFF2-40B4-BE49-F238E27FC236}">
                <a16:creationId xmlns:a16="http://schemas.microsoft.com/office/drawing/2014/main" id="{697DAAEB-5282-E0A8-B268-1C317E097602}"/>
              </a:ext>
            </a:extLst>
          </p:cNvPr>
          <p:cNvSpPr txBox="1">
            <a:spLocks/>
          </p:cNvSpPr>
          <p:nvPr/>
        </p:nvSpPr>
        <p:spPr>
          <a:xfrm>
            <a:off x="255129" y="2401882"/>
            <a:ext cx="11681742" cy="4203104"/>
          </a:xfrm>
          <a:prstGeom prst="rect">
            <a:avLst/>
          </a:prstGeom>
        </p:spPr>
        <p:txBody>
          <a:bodyPr>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solidFill>
                  <a:srgbClr val="00B050"/>
                </a:solidFill>
                <a:latin typeface="Arial" panose="020B0604020202020204" pitchFamily="34" charset="0"/>
                <a:cs typeface="Arial" panose="020B0604020202020204" pitchFamily="34" charset="0"/>
              </a:rPr>
              <a:t>Right To Take Time Off</a:t>
            </a:r>
            <a:endParaRPr lang="en-US" sz="1800" dirty="0">
              <a:solidFill>
                <a:srgbClr val="00B050"/>
              </a:solidFill>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To obtain relief from a court, including a restraining order to protect their and their children’s health, safety or welfare. </a:t>
            </a:r>
          </a:p>
          <a:p>
            <a:pPr lvl="1"/>
            <a:r>
              <a:rPr lang="en-US" dirty="0">
                <a:latin typeface="Arial" panose="020B0604020202020204" pitchFamily="34" charset="0"/>
                <a:cs typeface="Arial" panose="020B0604020202020204" pitchFamily="34" charset="0"/>
              </a:rPr>
              <a:t>If 25 or more employees, time off is also granted for the following:</a:t>
            </a:r>
          </a:p>
          <a:p>
            <a:pPr lvl="2"/>
            <a:r>
              <a:rPr lang="en-US" dirty="0">
                <a:latin typeface="Arial" panose="020B0604020202020204" pitchFamily="34" charset="0"/>
                <a:cs typeface="Arial" panose="020B0604020202020204" pitchFamily="34" charset="0"/>
              </a:rPr>
              <a:t>Medical attention for injuries cause by crime or abuse</a:t>
            </a:r>
          </a:p>
          <a:p>
            <a:pPr lvl="2"/>
            <a:r>
              <a:rPr lang="en-US" dirty="0">
                <a:latin typeface="Arial" panose="020B0604020202020204" pitchFamily="34" charset="0"/>
                <a:cs typeface="Arial" panose="020B0604020202020204" pitchFamily="34" charset="0"/>
              </a:rPr>
              <a:t>Receive </a:t>
            </a:r>
            <a:r>
              <a:rPr lang="en-US" kern="0" dirty="0">
                <a:latin typeface="Arial" panose="020B0604020202020204" pitchFamily="34" charset="0"/>
                <a:ea typeface="Times New Roman" panose="02020603050405020304" pitchFamily="18" charset="0"/>
                <a:cs typeface="Arial" panose="020B0604020202020204" pitchFamily="34" charset="0"/>
              </a:rPr>
              <a:t>services from a domestic violence shelter, program, rape crisis center, or victim services organization or agency </a:t>
            </a:r>
            <a:endParaRPr lang="en-US" dirty="0">
              <a:latin typeface="Arial" panose="020B0604020202020204" pitchFamily="34" charset="0"/>
              <a:cs typeface="Arial" panose="020B0604020202020204" pitchFamily="34" charset="0"/>
            </a:endParaRPr>
          </a:p>
          <a:p>
            <a:pPr lvl="2"/>
            <a:r>
              <a:rPr lang="en-US" dirty="0">
                <a:latin typeface="Arial" panose="020B0604020202020204" pitchFamily="34" charset="0"/>
                <a:cs typeface="Arial" panose="020B0604020202020204" pitchFamily="34" charset="0"/>
              </a:rPr>
              <a:t>Psychological counseling or mental health services</a:t>
            </a:r>
          </a:p>
          <a:p>
            <a:pPr lvl="2"/>
            <a:r>
              <a:rPr lang="en-US" dirty="0">
                <a:latin typeface="Arial" panose="020B0604020202020204" pitchFamily="34" charset="0"/>
                <a:cs typeface="Arial" panose="020B0604020202020204" pitchFamily="34" charset="0"/>
              </a:rPr>
              <a:t>Participate in safety planning and other actions to increase safety</a:t>
            </a:r>
          </a:p>
          <a:p>
            <a:pPr lvl="1"/>
            <a:r>
              <a:rPr lang="en-US" dirty="0">
                <a:latin typeface="Arial" panose="020B0604020202020204" pitchFamily="34" charset="0"/>
                <a:cs typeface="Arial" panose="020B0604020202020204" pitchFamily="34" charset="0"/>
              </a:rPr>
              <a:t>May use available vacation, personal leave, accrued paid sick leave or compensatory time off for your leave unless covered by a union agreement that says something different. </a:t>
            </a:r>
          </a:p>
          <a:p>
            <a:pPr lvl="1"/>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In general, the victim does not have to give the employer proof to use leave for these reasons. </a:t>
            </a:r>
          </a:p>
          <a:p>
            <a:pPr lvl="1"/>
            <a:r>
              <a:rPr lang="en-US" dirty="0">
                <a:latin typeface="Arial" panose="020B0604020202020204" pitchFamily="34" charset="0"/>
                <a:cs typeface="Arial" panose="020B0604020202020204" pitchFamily="34" charset="0"/>
              </a:rPr>
              <a:t>Should tell employer before taking time off, but if not, employer can not discipline with proof (police report, court order, letter from doctor, advocate, etc.</a:t>
            </a:r>
          </a:p>
          <a:p>
            <a:pPr marL="457200" lvl="1"/>
            <a:endParaRPr lang="en-US" sz="2400" dirty="0">
              <a:latin typeface="Arial" panose="020B0604020202020204" pitchFamily="34" charset="0"/>
              <a:cs typeface="Arial" panose="020B0604020202020204" pitchFamily="34" charset="0"/>
            </a:endParaRPr>
          </a:p>
          <a:p>
            <a:pPr marL="457200" lvl="1"/>
            <a:r>
              <a:rPr lang="en-US" dirty="0"/>
              <a:t>	</a:t>
            </a:r>
          </a:p>
        </p:txBody>
      </p:sp>
    </p:spTree>
    <p:extLst>
      <p:ext uri="{BB962C8B-B14F-4D97-AF65-F5344CB8AC3E}">
        <p14:creationId xmlns:p14="http://schemas.microsoft.com/office/powerpoint/2010/main" val="425520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652D9-3FB2-C5CD-0261-FB84623B8CF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424696C-9F85-3E70-F2B1-757055CF14C1}"/>
              </a:ext>
            </a:extLst>
          </p:cNvPr>
          <p:cNvSpPr txBox="1">
            <a:spLocks/>
          </p:cNvSpPr>
          <p:nvPr/>
        </p:nvSpPr>
        <p:spPr>
          <a:xfrm>
            <a:off x="5841507" y="389890"/>
            <a:ext cx="6205491" cy="695739"/>
          </a:xfrm>
          <a:prstGeom prst="rect">
            <a:avLst/>
          </a:prstGeom>
        </p:spPr>
        <p:txBody>
          <a:bodyPr vert="horz" lIns="91440" tIns="45720" rIns="91440" bIns="45720" rtlCol="0" anchor="t">
            <a:normAutofit fontScale="90000" lnSpcReduction="20000"/>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b="1" dirty="0"/>
              <a:t>California Labor Codes §230 and §231</a:t>
            </a:r>
            <a:br>
              <a:rPr lang="en-US" b="1" dirty="0"/>
            </a:br>
            <a:endParaRPr lang="en-US" dirty="0"/>
          </a:p>
        </p:txBody>
      </p:sp>
      <p:sp>
        <p:nvSpPr>
          <p:cNvPr id="5" name="Content Placeholder 2">
            <a:extLst>
              <a:ext uri="{FF2B5EF4-FFF2-40B4-BE49-F238E27FC236}">
                <a16:creationId xmlns:a16="http://schemas.microsoft.com/office/drawing/2014/main" id="{7FC59809-A180-1F18-6772-6276609D3746}"/>
              </a:ext>
            </a:extLst>
          </p:cNvPr>
          <p:cNvSpPr>
            <a:spLocks/>
          </p:cNvSpPr>
          <p:nvPr/>
        </p:nvSpPr>
        <p:spPr>
          <a:xfrm>
            <a:off x="181622" y="1444862"/>
            <a:ext cx="11319770" cy="2071579"/>
          </a:xfrm>
          <a:prstGeom prst="rect">
            <a:avLst/>
          </a:prstGeom>
        </p:spPr>
        <p:txBody>
          <a:bodyPr lIns="91440" tIns="45720" rIns="91440" bIns="45720" anchor="t">
            <a:noAutofit/>
          </a:bodyPr>
          <a:lstStyle/>
          <a:p>
            <a:pPr defTabSz="397764">
              <a:spcAft>
                <a:spcPts val="600"/>
              </a:spcAft>
            </a:pPr>
            <a:r>
              <a:rPr lang="en-US" sz="2000" b="1" kern="1200" dirty="0">
                <a:solidFill>
                  <a:srgbClr val="00B050"/>
                </a:solidFill>
                <a:latin typeface="Arial"/>
                <a:cs typeface="Arial"/>
              </a:rPr>
              <a:t>Right To Reasonable Accommodation</a:t>
            </a:r>
          </a:p>
          <a:p>
            <a:pPr defTabSz="397764">
              <a:spcAft>
                <a:spcPts val="600"/>
              </a:spcAft>
            </a:pPr>
            <a:endParaRPr lang="en-US" sz="2000" b="1" kern="1200" dirty="0">
              <a:solidFill>
                <a:srgbClr val="00B050"/>
              </a:solidFill>
              <a:latin typeface="Arial"/>
              <a:cs typeface="Arial"/>
            </a:endParaRPr>
          </a:p>
          <a:p>
            <a:pPr marL="683260" lvl="1" indent="-285750" defTabSz="397764">
              <a:spcAft>
                <a:spcPts val="600"/>
              </a:spcAft>
              <a:buFont typeface="Arial" panose="020B0604020202020204" pitchFamily="34" charset="0"/>
              <a:buChar char="•"/>
            </a:pPr>
            <a:r>
              <a:rPr lang="en-US" sz="2000" kern="1200" dirty="0">
                <a:latin typeface="Arial"/>
                <a:cs typeface="Arial"/>
              </a:rPr>
              <a:t>Right to ask employer for help or changes in workplace to make sure they are safe at work. </a:t>
            </a:r>
          </a:p>
          <a:p>
            <a:pPr marL="683260" lvl="1" indent="-285750" defTabSz="397764">
              <a:spcAft>
                <a:spcPts val="600"/>
              </a:spcAft>
              <a:buFont typeface="Arial" panose="020B0604020202020204" pitchFamily="34" charset="0"/>
              <a:buChar char="•"/>
            </a:pPr>
            <a:r>
              <a:rPr lang="en-US" sz="2000" kern="1200" dirty="0">
                <a:latin typeface="Arial"/>
                <a:cs typeface="Arial"/>
              </a:rPr>
              <a:t>Employer must work with you to see what changes can be made that are “reasonable and do not create undo hardship”. </a:t>
            </a:r>
          </a:p>
          <a:p>
            <a:pPr marL="683260" lvl="1" indent="-285750" defTabSz="397764">
              <a:spcAft>
                <a:spcPts val="600"/>
              </a:spcAft>
              <a:buFont typeface="Arial" panose="020B0604020202020204" pitchFamily="34" charset="0"/>
              <a:buChar char="•"/>
            </a:pPr>
            <a:r>
              <a:rPr lang="en-US" sz="2000" b="1" kern="1200" dirty="0">
                <a:solidFill>
                  <a:srgbClr val="00B050"/>
                </a:solidFill>
                <a:latin typeface="Arial"/>
                <a:cs typeface="Arial"/>
              </a:rPr>
              <a:t>Changes in the workplace may include putting in locks, changing victim’s shift or phone number, transferring or reassigning victim. </a:t>
            </a:r>
          </a:p>
          <a:p>
            <a:pPr marL="683260" lvl="1" indent="-285750" defTabSz="397764">
              <a:spcAft>
                <a:spcPts val="600"/>
              </a:spcAft>
              <a:buFont typeface="Arial" panose="020B0604020202020204" pitchFamily="34" charset="0"/>
              <a:buChar char="•"/>
            </a:pPr>
            <a:r>
              <a:rPr lang="en-US" sz="2000" kern="1200" dirty="0">
                <a:latin typeface="Arial"/>
                <a:cs typeface="Arial"/>
              </a:rPr>
              <a:t>Employer can ask you for a signed statement certifying that the victim’s request is for a proper purpose and may also request proof showing need for an accommodation. </a:t>
            </a:r>
          </a:p>
          <a:p>
            <a:pPr marL="683260" lvl="1" indent="-285750" defTabSz="397764">
              <a:spcAft>
                <a:spcPts val="600"/>
              </a:spcAft>
              <a:buFont typeface="Arial" panose="020B0604020202020204" pitchFamily="34" charset="0"/>
              <a:buChar char="•"/>
            </a:pPr>
            <a:r>
              <a:rPr lang="en-US" sz="2000" b="1" kern="1200" dirty="0">
                <a:solidFill>
                  <a:srgbClr val="00B050"/>
                </a:solidFill>
                <a:latin typeface="Arial"/>
                <a:cs typeface="Arial"/>
              </a:rPr>
              <a:t>Confidentiality</a:t>
            </a:r>
            <a:r>
              <a:rPr lang="en-US" sz="2000" kern="1200" dirty="0">
                <a:latin typeface="Arial"/>
                <a:cs typeface="Arial"/>
              </a:rPr>
              <a:t> - Employer cannot tell coworkers or anyone else about the request.</a:t>
            </a:r>
          </a:p>
          <a:p>
            <a:pPr marL="397764" lvl="1" defTabSz="397764">
              <a:spcAft>
                <a:spcPts val="600"/>
              </a:spcAft>
            </a:pPr>
            <a:r>
              <a:rPr lang="en-US" sz="1566" kern="1200" dirty="0">
                <a:solidFill>
                  <a:schemeClr val="tx1"/>
                </a:solidFill>
                <a:latin typeface="+mn-lt"/>
                <a:ea typeface="+mn-ea"/>
                <a:cs typeface="+mn-cs"/>
              </a:rPr>
              <a:t>	</a:t>
            </a:r>
            <a:endParaRPr lang="en-US" dirty="0"/>
          </a:p>
        </p:txBody>
      </p:sp>
    </p:spTree>
    <p:extLst>
      <p:ext uri="{BB962C8B-B14F-4D97-AF65-F5344CB8AC3E}">
        <p14:creationId xmlns:p14="http://schemas.microsoft.com/office/powerpoint/2010/main" val="3414586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A053C-9001-8FD8-8D99-4DEF73C0A75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603C6EA-220D-0429-3539-BA8394EECC1D}"/>
              </a:ext>
            </a:extLst>
          </p:cNvPr>
          <p:cNvSpPr txBox="1">
            <a:spLocks/>
          </p:cNvSpPr>
          <p:nvPr/>
        </p:nvSpPr>
        <p:spPr>
          <a:xfrm>
            <a:off x="5841507" y="389890"/>
            <a:ext cx="6205491" cy="695739"/>
          </a:xfrm>
          <a:prstGeom prst="rect">
            <a:avLst/>
          </a:prstGeom>
        </p:spPr>
        <p:txBody>
          <a:bodyPr vert="horz" lIns="91440" tIns="45720" rIns="91440" bIns="45720" rtlCol="0" anchor="t">
            <a:normAutofit fontScale="90000" lnSpcReduction="20000"/>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b="1" dirty="0"/>
              <a:t>California Labor Codes §230 and §231</a:t>
            </a:r>
            <a:br>
              <a:rPr lang="en-US" b="1" dirty="0"/>
            </a:br>
            <a:endParaRPr lang="en-US" dirty="0"/>
          </a:p>
        </p:txBody>
      </p:sp>
      <p:sp>
        <p:nvSpPr>
          <p:cNvPr id="2" name="Content Placeholder 2">
            <a:extLst>
              <a:ext uri="{FF2B5EF4-FFF2-40B4-BE49-F238E27FC236}">
                <a16:creationId xmlns:a16="http://schemas.microsoft.com/office/drawing/2014/main" id="{57743AD6-9E54-B8E3-EED0-5C7C815614AB}"/>
              </a:ext>
            </a:extLst>
          </p:cNvPr>
          <p:cNvSpPr txBox="1">
            <a:spLocks/>
          </p:cNvSpPr>
          <p:nvPr/>
        </p:nvSpPr>
        <p:spPr>
          <a:xfrm>
            <a:off x="558953" y="1675718"/>
            <a:ext cx="11400437" cy="2680163"/>
          </a:xfrm>
          <a:prstGeom prst="rect">
            <a:avLst/>
          </a:prstGeom>
        </p:spPr>
        <p:txBody>
          <a:bodyPr>
            <a:no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solidFill>
                  <a:srgbClr val="00B050"/>
                </a:solidFill>
                <a:latin typeface="Arial" panose="020B0604020202020204" pitchFamily="34" charset="0"/>
                <a:cs typeface="Arial" panose="020B0604020202020204" pitchFamily="34" charset="0"/>
              </a:rPr>
              <a:t>Let your client know the following:</a:t>
            </a:r>
          </a:p>
          <a:p>
            <a:endParaRPr lang="en-US" sz="2400">
              <a:latin typeface="Arial" panose="020B0604020202020204" pitchFamily="34" charset="0"/>
              <a:cs typeface="Arial" panose="020B0604020202020204" pitchFamily="34" charset="0"/>
            </a:endParaRPr>
          </a:p>
          <a:p>
            <a:pPr lvl="1"/>
            <a:r>
              <a:rPr lang="en-US" sz="2400">
                <a:latin typeface="Arial" panose="020B0604020202020204" pitchFamily="34" charset="0"/>
                <a:cs typeface="Arial" panose="020B0604020202020204" pitchFamily="34" charset="0"/>
              </a:rPr>
              <a:t>Encourage them to talk to a Stand Up Placer advocate and/or Stand Up Placer’s legal department.</a:t>
            </a:r>
          </a:p>
          <a:p>
            <a:pPr lvl="1"/>
            <a:endParaRPr lang="en-US" sz="2400">
              <a:latin typeface="Arial" panose="020B0604020202020204" pitchFamily="34" charset="0"/>
              <a:cs typeface="Arial" panose="020B0604020202020204" pitchFamily="34" charset="0"/>
            </a:endParaRPr>
          </a:p>
          <a:p>
            <a:pPr lvl="1"/>
            <a:r>
              <a:rPr lang="en-US" sz="2400">
                <a:latin typeface="Arial" panose="020B0604020202020204" pitchFamily="34" charset="0"/>
                <a:cs typeface="Arial" panose="020B0604020202020204" pitchFamily="34" charset="0"/>
              </a:rPr>
              <a:t>Although protected by law, it can sometimes be difficult for an employer to comply. </a:t>
            </a:r>
          </a:p>
          <a:p>
            <a:pPr lvl="1"/>
            <a:endParaRPr lang="en-US" sz="2400">
              <a:latin typeface="Arial" panose="020B0604020202020204" pitchFamily="34" charset="0"/>
              <a:cs typeface="Arial" panose="020B0604020202020204" pitchFamily="34" charset="0"/>
            </a:endParaRPr>
          </a:p>
          <a:p>
            <a:pPr marL="457200" lvl="1"/>
            <a:r>
              <a:rPr lang="en-US"/>
              <a:t>	</a:t>
            </a:r>
            <a:endParaRPr lang="en-US" dirty="0"/>
          </a:p>
        </p:txBody>
      </p:sp>
    </p:spTree>
    <p:extLst>
      <p:ext uri="{BB962C8B-B14F-4D97-AF65-F5344CB8AC3E}">
        <p14:creationId xmlns:p14="http://schemas.microsoft.com/office/powerpoint/2010/main" val="286536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F769F8-CB27-4712-A350-E910150BD458}"/>
              </a:ext>
            </a:extLst>
          </p:cNvPr>
          <p:cNvSpPr>
            <a:spLocks noGrp="1"/>
          </p:cNvSpPr>
          <p:nvPr>
            <p:ph type="ctrTitle"/>
          </p:nvPr>
        </p:nvSpPr>
        <p:spPr>
          <a:xfrm>
            <a:off x="551818" y="1226371"/>
            <a:ext cx="4961534" cy="2623671"/>
          </a:xfrm>
        </p:spPr>
        <p:txBody>
          <a:bodyPr>
            <a:normAutofit/>
          </a:bodyPr>
          <a:lstStyle/>
          <a:p>
            <a:r>
              <a:rPr lang="en-US" b="1" i="1" dirty="0" err="1"/>
              <a:t>Marsy’s</a:t>
            </a:r>
            <a:r>
              <a:rPr lang="en-US" b="1" i="1" dirty="0"/>
              <a:t> Law</a:t>
            </a:r>
            <a:br>
              <a:rPr lang="en-US" b="1" i="1" dirty="0"/>
            </a:br>
            <a:r>
              <a:rPr lang="en-US" b="1" i="1" dirty="0"/>
              <a:t>Victims’ Bill Of Rights</a:t>
            </a:r>
            <a:endParaRPr lang="en-US" dirty="0"/>
          </a:p>
        </p:txBody>
      </p:sp>
      <p:pic>
        <p:nvPicPr>
          <p:cNvPr id="1028" name="Picture 4" descr="Related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9616" r="31321"/>
          <a:stretch/>
        </p:blipFill>
        <p:spPr bwMode="auto">
          <a:xfrm>
            <a:off x="6100916" y="10"/>
            <a:ext cx="609108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804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2">
            <a:extLst>
              <a:ext uri="{FF2B5EF4-FFF2-40B4-BE49-F238E27FC236}">
                <a16:creationId xmlns:a16="http://schemas.microsoft.com/office/drawing/2014/main" id="{587BCA0F-1241-49EF-648E-92441733A758}"/>
              </a:ext>
            </a:extLst>
          </p:cNvPr>
          <p:cNvGraphicFramePr>
            <a:graphicFrameLocks/>
          </p:cNvGraphicFramePr>
          <p:nvPr>
            <p:extLst>
              <p:ext uri="{D42A27DB-BD31-4B8C-83A1-F6EECF244321}">
                <p14:modId xmlns:p14="http://schemas.microsoft.com/office/powerpoint/2010/main" val="2475658943"/>
              </p:ext>
            </p:extLst>
          </p:nvPr>
        </p:nvGraphicFramePr>
        <p:xfrm>
          <a:off x="1228771" y="705127"/>
          <a:ext cx="9948216" cy="5447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4257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92082-1F0F-0C60-275A-AA5F483AF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27B943-44FE-B16E-885C-76B74C7FBEDE}"/>
              </a:ext>
            </a:extLst>
          </p:cNvPr>
          <p:cNvSpPr>
            <a:spLocks noGrp="1"/>
          </p:cNvSpPr>
          <p:nvPr>
            <p:ph type="title"/>
          </p:nvPr>
        </p:nvSpPr>
        <p:spPr/>
        <p:txBody>
          <a:bodyPr/>
          <a:lstStyle/>
          <a:p>
            <a:endParaRPr lang="en-US"/>
          </a:p>
        </p:txBody>
      </p:sp>
      <p:sp>
        <p:nvSpPr>
          <p:cNvPr id="3" name="Title 1">
            <a:extLst>
              <a:ext uri="{FF2B5EF4-FFF2-40B4-BE49-F238E27FC236}">
                <a16:creationId xmlns:a16="http://schemas.microsoft.com/office/drawing/2014/main" id="{8AFEFF7E-97E8-5198-4048-D636ED20CD87}"/>
              </a:ext>
            </a:extLst>
          </p:cNvPr>
          <p:cNvSpPr txBox="1">
            <a:spLocks/>
          </p:cNvSpPr>
          <p:nvPr/>
        </p:nvSpPr>
        <p:spPr>
          <a:xfrm>
            <a:off x="6490440" y="275124"/>
            <a:ext cx="7763711" cy="695739"/>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b="1" dirty="0"/>
              <a:t>Components of Marsy’s Law</a:t>
            </a:r>
            <a:endParaRPr lang="en-US" dirty="0"/>
          </a:p>
        </p:txBody>
      </p:sp>
      <p:sp>
        <p:nvSpPr>
          <p:cNvPr id="5" name="Content Placeholder 2">
            <a:extLst>
              <a:ext uri="{FF2B5EF4-FFF2-40B4-BE49-F238E27FC236}">
                <a16:creationId xmlns:a16="http://schemas.microsoft.com/office/drawing/2014/main" id="{9B8F0ECF-BE17-626A-0934-BC3E82218DF8}"/>
              </a:ext>
            </a:extLst>
          </p:cNvPr>
          <p:cNvSpPr txBox="1">
            <a:spLocks/>
          </p:cNvSpPr>
          <p:nvPr/>
        </p:nvSpPr>
        <p:spPr>
          <a:xfrm>
            <a:off x="396796" y="1315923"/>
            <a:ext cx="11649911" cy="4799931"/>
          </a:xfrm>
          <a:prstGeom prst="rect">
            <a:avLst/>
          </a:prstGeom>
        </p:spPr>
        <p:txBody>
          <a:bodyPr>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50"/>
                </a:solidFill>
                <a:latin typeface="Arial" panose="020B0604020202020204" pitchFamily="34" charset="0"/>
                <a:cs typeface="Arial" panose="020B0604020202020204" pitchFamily="34" charset="0"/>
              </a:rPr>
              <a:t>Marsy’s Law gives important rights to crime victims who were hurt physically, emotionally, or financially because of a crime (or attempted crime).</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To qualify as a victim of crime under Marsy’s Law, a person must be the:</a:t>
            </a:r>
          </a:p>
          <a:p>
            <a:pPr lvl="2"/>
            <a:r>
              <a:rPr lang="en-US" sz="2200" dirty="0">
                <a:latin typeface="Arial" panose="020B0604020202020204" pitchFamily="34" charset="0"/>
                <a:cs typeface="Arial" panose="020B0604020202020204" pitchFamily="34" charset="0"/>
              </a:rPr>
              <a:t>Direct victim, </a:t>
            </a:r>
          </a:p>
          <a:p>
            <a:pPr lvl="2"/>
            <a:r>
              <a:rPr lang="en-US" sz="2200" dirty="0">
                <a:latin typeface="Arial" panose="020B0604020202020204" pitchFamily="34" charset="0"/>
                <a:cs typeface="Arial" panose="020B0604020202020204" pitchFamily="34" charset="0"/>
              </a:rPr>
              <a:t>Close family member,* </a:t>
            </a:r>
          </a:p>
          <a:p>
            <a:pPr lvl="2"/>
            <a:r>
              <a:rPr lang="en-US" sz="2200" dirty="0">
                <a:latin typeface="Arial" panose="020B0604020202020204" pitchFamily="34" charset="0"/>
                <a:cs typeface="Arial" panose="020B0604020202020204" pitchFamily="34" charset="0"/>
              </a:rPr>
              <a:t>Guardian, or </a:t>
            </a:r>
          </a:p>
          <a:p>
            <a:pPr lvl="2"/>
            <a:r>
              <a:rPr lang="en-US" sz="2200" dirty="0">
                <a:latin typeface="Arial" panose="020B0604020202020204" pitchFamily="34" charset="0"/>
                <a:cs typeface="Arial" panose="020B0604020202020204" pitchFamily="34" charset="0"/>
              </a:rPr>
              <a:t>Their legal representative</a:t>
            </a:r>
            <a:r>
              <a:rPr lang="en-US" sz="2000" dirty="0">
                <a:latin typeface="Arial" panose="020B0604020202020204" pitchFamily="34" charset="0"/>
                <a:cs typeface="Arial" panose="020B0604020202020204" pitchFamily="34" charset="0"/>
              </a:rPr>
              <a:t>.</a:t>
            </a:r>
          </a:p>
          <a:p>
            <a:endParaRPr lang="en-US" sz="2400" i="1" dirty="0">
              <a:latin typeface="Arial" panose="020B0604020202020204" pitchFamily="34" charset="0"/>
              <a:cs typeface="Arial" panose="020B0604020202020204" pitchFamily="34" charset="0"/>
            </a:endParaRPr>
          </a:p>
          <a:p>
            <a:r>
              <a:rPr lang="en-US" sz="2000" i="1" dirty="0">
                <a:latin typeface="Arial" panose="020B0604020202020204" pitchFamily="34" charset="0"/>
                <a:cs typeface="Arial" panose="020B0604020202020204" pitchFamily="34" charset="0"/>
              </a:rPr>
              <a:t>*Close family members include: spouse, parents, children, brothers and sisters.</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9069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81D3E73-63F0-B221-9DEE-788C279AB4CD}"/>
              </a:ext>
            </a:extLst>
          </p:cNvPr>
          <p:cNvSpPr txBox="1">
            <a:spLocks/>
          </p:cNvSpPr>
          <p:nvPr/>
        </p:nvSpPr>
        <p:spPr>
          <a:xfrm>
            <a:off x="6490441" y="275124"/>
            <a:ext cx="5188530" cy="695739"/>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b="1"/>
              <a:t>Components of Marsy’s Law</a:t>
            </a:r>
            <a:endParaRPr lang="en-US" dirty="0"/>
          </a:p>
        </p:txBody>
      </p:sp>
      <p:sp>
        <p:nvSpPr>
          <p:cNvPr id="7" name="Title 1">
            <a:extLst>
              <a:ext uri="{FF2B5EF4-FFF2-40B4-BE49-F238E27FC236}">
                <a16:creationId xmlns:a16="http://schemas.microsoft.com/office/drawing/2014/main" id="{7927EB31-3B27-CB17-D48D-B770DF48F29B}"/>
              </a:ext>
            </a:extLst>
          </p:cNvPr>
          <p:cNvSpPr txBox="1">
            <a:spLocks/>
          </p:cNvSpPr>
          <p:nvPr/>
        </p:nvSpPr>
        <p:spPr>
          <a:xfrm>
            <a:off x="530310" y="1725651"/>
            <a:ext cx="9601200" cy="416339"/>
          </a:xfrm>
          <a:prstGeom prst="rect">
            <a:avLst/>
          </a:prstGeom>
        </p:spPr>
        <p:txBody>
          <a:bodyPr vert="horz" lIns="91440" tIns="45720" rIns="91440" bIns="45720" rtlCol="0" anchor="t">
            <a:normAutofit fontScale="67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a:solidFill>
                  <a:srgbClr val="00B050"/>
                </a:solidFill>
                <a:latin typeface="Arial" panose="020B0604020202020204" pitchFamily="34" charset="0"/>
                <a:cs typeface="Arial" panose="020B0604020202020204" pitchFamily="34" charset="0"/>
              </a:rPr>
              <a:t>The criminal justice system will do these things automatically:</a:t>
            </a:r>
            <a:endParaRPr lang="en-US" dirty="0">
              <a:solidFill>
                <a:srgbClr val="00B050"/>
              </a:solidFill>
              <a:latin typeface="Arial" panose="020B0604020202020204" pitchFamily="34" charset="0"/>
              <a:cs typeface="Arial" panose="020B0604020202020204" pitchFamily="34" charset="0"/>
            </a:endParaRPr>
          </a:p>
        </p:txBody>
      </p:sp>
      <p:graphicFrame>
        <p:nvGraphicFramePr>
          <p:cNvPr id="9" name="Content Placeholder 2">
            <a:extLst>
              <a:ext uri="{FF2B5EF4-FFF2-40B4-BE49-F238E27FC236}">
                <a16:creationId xmlns:a16="http://schemas.microsoft.com/office/drawing/2014/main" id="{32A14BCC-3B00-D6A7-BD6F-1F3B8DC8B028}"/>
              </a:ext>
            </a:extLst>
          </p:cNvPr>
          <p:cNvGraphicFramePr>
            <a:graphicFrameLocks noGrp="1"/>
          </p:cNvGraphicFramePr>
          <p:nvPr>
            <p:ph idx="1"/>
            <p:extLst>
              <p:ext uri="{D42A27DB-BD31-4B8C-83A1-F6EECF244321}">
                <p14:modId xmlns:p14="http://schemas.microsoft.com/office/powerpoint/2010/main" val="795471288"/>
              </p:ext>
            </p:extLst>
          </p:nvPr>
        </p:nvGraphicFramePr>
        <p:xfrm>
          <a:off x="731768" y="1725651"/>
          <a:ext cx="10728463" cy="43914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7300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BECF-6F1E-4DD0-9D49-F95A006FF9CA}"/>
              </a:ext>
            </a:extLst>
          </p:cNvPr>
          <p:cNvSpPr>
            <a:spLocks noGrp="1"/>
          </p:cNvSpPr>
          <p:nvPr>
            <p:ph type="title"/>
          </p:nvPr>
        </p:nvSpPr>
        <p:spPr>
          <a:xfrm>
            <a:off x="6287696" y="286574"/>
            <a:ext cx="5342051" cy="695739"/>
          </a:xfrm>
        </p:spPr>
        <p:txBody>
          <a:bodyPr>
            <a:normAutofit/>
          </a:bodyPr>
          <a:lstStyle/>
          <a:p>
            <a:r>
              <a:rPr lang="en-US" b="1" dirty="0"/>
              <a:t>Components of </a:t>
            </a:r>
            <a:r>
              <a:rPr lang="en-US" b="1" dirty="0" err="1"/>
              <a:t>Marsy’s</a:t>
            </a:r>
            <a:r>
              <a:rPr lang="en-US" b="1" dirty="0"/>
              <a:t> Law</a:t>
            </a:r>
            <a:endParaRPr lang="en-US" dirty="0"/>
          </a:p>
        </p:txBody>
      </p:sp>
      <p:graphicFrame>
        <p:nvGraphicFramePr>
          <p:cNvPr id="6" name="Content Placeholder 2">
            <a:extLst>
              <a:ext uri="{FF2B5EF4-FFF2-40B4-BE49-F238E27FC236}">
                <a16:creationId xmlns:a16="http://schemas.microsoft.com/office/drawing/2014/main" id="{CA901208-E8D5-9D53-1C86-65BB2C73552D}"/>
              </a:ext>
            </a:extLst>
          </p:cNvPr>
          <p:cNvGraphicFramePr>
            <a:graphicFrameLocks noGrp="1"/>
          </p:cNvGraphicFramePr>
          <p:nvPr>
            <p:ph idx="1"/>
            <p:extLst>
              <p:ext uri="{D42A27DB-BD31-4B8C-83A1-F6EECF244321}">
                <p14:modId xmlns:p14="http://schemas.microsoft.com/office/powerpoint/2010/main" val="1997215209"/>
              </p:ext>
            </p:extLst>
          </p:nvPr>
        </p:nvGraphicFramePr>
        <p:xfrm>
          <a:off x="612454" y="1898699"/>
          <a:ext cx="10728463" cy="4610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E24B3826-6E81-45F4-AC03-6F143E53D7A9}"/>
              </a:ext>
            </a:extLst>
          </p:cNvPr>
          <p:cNvSpPr txBox="1">
            <a:spLocks/>
          </p:cNvSpPr>
          <p:nvPr/>
        </p:nvSpPr>
        <p:spPr>
          <a:xfrm>
            <a:off x="0" y="1349503"/>
            <a:ext cx="11953373" cy="794564"/>
          </a:xfrm>
          <a:prstGeom prst="rect">
            <a:avLst/>
          </a:prstGeom>
        </p:spPr>
        <p:txBody>
          <a:bodyPr vert="horz" lIns="91440" tIns="45720" rIns="91440" bIns="45720" rtlCol="0" anchor="t">
            <a:normAutofit fontScale="67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solidFill>
                  <a:srgbClr val="00B050"/>
                </a:solidFill>
                <a:latin typeface="Arial" panose="020B0604020202020204" pitchFamily="34" charset="0"/>
                <a:cs typeface="Arial" panose="020B0604020202020204" pitchFamily="34" charset="0"/>
              </a:rPr>
              <a:t>Victims have the following rights too but </a:t>
            </a:r>
            <a:r>
              <a:rPr lang="en-US" b="1" u="sng" dirty="0">
                <a:solidFill>
                  <a:srgbClr val="00B050"/>
                </a:solidFill>
                <a:latin typeface="Arial" panose="020B0604020202020204" pitchFamily="34" charset="0"/>
                <a:cs typeface="Arial" panose="020B0604020202020204" pitchFamily="34" charset="0"/>
              </a:rPr>
              <a:t>must ask </a:t>
            </a:r>
            <a:r>
              <a:rPr lang="en-US" b="1" dirty="0">
                <a:solidFill>
                  <a:srgbClr val="00B050"/>
                </a:solidFill>
                <a:latin typeface="Arial" panose="020B0604020202020204" pitchFamily="34" charset="0"/>
                <a:cs typeface="Arial" panose="020B0604020202020204" pitchFamily="34" charset="0"/>
              </a:rPr>
              <a:t>the authorities for them. </a:t>
            </a:r>
          </a:p>
          <a:p>
            <a:pPr algn="ctr"/>
            <a:r>
              <a:rPr lang="en-US" b="1" dirty="0">
                <a:solidFill>
                  <a:srgbClr val="00B050"/>
                </a:solidFill>
                <a:latin typeface="Arial" panose="020B0604020202020204" pitchFamily="34" charset="0"/>
                <a:cs typeface="Arial" panose="020B0604020202020204" pitchFamily="34" charset="0"/>
              </a:rPr>
              <a:t>(Or their victim witness advocate can ask the authorities on their behalf.)</a:t>
            </a:r>
            <a:endParaRPr lang="en-US"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9766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BECF-6F1E-4DD0-9D49-F95A006FF9CA}"/>
              </a:ext>
            </a:extLst>
          </p:cNvPr>
          <p:cNvSpPr>
            <a:spLocks noGrp="1"/>
          </p:cNvSpPr>
          <p:nvPr>
            <p:ph type="title"/>
          </p:nvPr>
        </p:nvSpPr>
        <p:spPr>
          <a:xfrm>
            <a:off x="6728574" y="234929"/>
            <a:ext cx="5389445" cy="695739"/>
          </a:xfrm>
        </p:spPr>
        <p:txBody>
          <a:bodyPr>
            <a:normAutofit/>
          </a:bodyPr>
          <a:lstStyle/>
          <a:p>
            <a:r>
              <a:rPr lang="en-US" b="1" dirty="0"/>
              <a:t>Components of </a:t>
            </a:r>
            <a:r>
              <a:rPr lang="en-US" b="1" dirty="0" err="1"/>
              <a:t>Marsy’s</a:t>
            </a:r>
            <a:r>
              <a:rPr lang="en-US" b="1" dirty="0"/>
              <a:t> Law</a:t>
            </a:r>
            <a:endParaRPr lang="en-US" dirty="0"/>
          </a:p>
        </p:txBody>
      </p:sp>
      <p:graphicFrame>
        <p:nvGraphicFramePr>
          <p:cNvPr id="6" name="Content Placeholder 2">
            <a:extLst>
              <a:ext uri="{FF2B5EF4-FFF2-40B4-BE49-F238E27FC236}">
                <a16:creationId xmlns:a16="http://schemas.microsoft.com/office/drawing/2014/main" id="{85D0947E-739F-2CEB-6F05-A78C0920BC23}"/>
              </a:ext>
            </a:extLst>
          </p:cNvPr>
          <p:cNvGraphicFramePr>
            <a:graphicFrameLocks noGrp="1"/>
          </p:cNvGraphicFramePr>
          <p:nvPr>
            <p:ph idx="1"/>
            <p:extLst>
              <p:ext uri="{D42A27DB-BD31-4B8C-83A1-F6EECF244321}">
                <p14:modId xmlns:p14="http://schemas.microsoft.com/office/powerpoint/2010/main" val="2709901964"/>
              </p:ext>
            </p:extLst>
          </p:nvPr>
        </p:nvGraphicFramePr>
        <p:xfrm>
          <a:off x="821871" y="2023875"/>
          <a:ext cx="10548257" cy="4834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E389639C-0F8D-6E19-05E0-4CB1D7177752}"/>
              </a:ext>
            </a:extLst>
          </p:cNvPr>
          <p:cNvSpPr txBox="1">
            <a:spLocks/>
          </p:cNvSpPr>
          <p:nvPr/>
        </p:nvSpPr>
        <p:spPr>
          <a:xfrm>
            <a:off x="119312" y="1079989"/>
            <a:ext cx="11953373" cy="794564"/>
          </a:xfrm>
          <a:prstGeom prst="rect">
            <a:avLst/>
          </a:prstGeom>
        </p:spPr>
        <p:txBody>
          <a:bodyPr vert="horz" lIns="91440" tIns="45720" rIns="91440" bIns="45720" rtlCol="0" anchor="t">
            <a:normAutofit fontScale="67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b="1" dirty="0">
                <a:solidFill>
                  <a:srgbClr val="00B050"/>
                </a:solidFill>
                <a:latin typeface="Arial" panose="020B0604020202020204" pitchFamily="34" charset="0"/>
                <a:cs typeface="Arial" panose="020B0604020202020204" pitchFamily="34" charset="0"/>
              </a:rPr>
              <a:t>Victims have the following rights too but </a:t>
            </a:r>
            <a:r>
              <a:rPr lang="en-US" b="1" u="sng" dirty="0">
                <a:solidFill>
                  <a:srgbClr val="00B050"/>
                </a:solidFill>
                <a:latin typeface="Arial" panose="020B0604020202020204" pitchFamily="34" charset="0"/>
                <a:cs typeface="Arial" panose="020B0604020202020204" pitchFamily="34" charset="0"/>
              </a:rPr>
              <a:t>must ask </a:t>
            </a:r>
            <a:r>
              <a:rPr lang="en-US" b="1" dirty="0">
                <a:solidFill>
                  <a:srgbClr val="00B050"/>
                </a:solidFill>
                <a:latin typeface="Arial" panose="020B0604020202020204" pitchFamily="34" charset="0"/>
                <a:cs typeface="Arial" panose="020B0604020202020204" pitchFamily="34" charset="0"/>
              </a:rPr>
              <a:t>the authorities for them. </a:t>
            </a:r>
          </a:p>
          <a:p>
            <a:pPr algn="ctr"/>
            <a:r>
              <a:rPr lang="en-US" b="1" dirty="0">
                <a:solidFill>
                  <a:srgbClr val="00B050"/>
                </a:solidFill>
                <a:latin typeface="Arial" panose="020B0604020202020204" pitchFamily="34" charset="0"/>
                <a:cs typeface="Arial" panose="020B0604020202020204" pitchFamily="34" charset="0"/>
              </a:rPr>
              <a:t>(Or their victim witness advocate can ask the authorities on their behalf.)</a:t>
            </a:r>
            <a:endParaRPr lang="en-US"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3320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F769F8-CB27-4712-A350-E910150BD458}"/>
              </a:ext>
            </a:extLst>
          </p:cNvPr>
          <p:cNvSpPr>
            <a:spLocks noGrp="1"/>
          </p:cNvSpPr>
          <p:nvPr>
            <p:ph type="ctrTitle"/>
          </p:nvPr>
        </p:nvSpPr>
        <p:spPr>
          <a:xfrm>
            <a:off x="670152" y="1280160"/>
            <a:ext cx="4961534" cy="2462306"/>
          </a:xfrm>
        </p:spPr>
        <p:txBody>
          <a:bodyPr>
            <a:normAutofit/>
          </a:bodyPr>
          <a:lstStyle/>
          <a:p>
            <a:r>
              <a:rPr lang="en-US" sz="5000" b="1" i="1" dirty="0"/>
              <a:t>Confidentiality of Records and Subpoenas</a:t>
            </a:r>
            <a:endParaRPr lang="en-US" sz="5000" dirty="0"/>
          </a:p>
        </p:txBody>
      </p:sp>
      <p:pic>
        <p:nvPicPr>
          <p:cNvPr id="1028" name="Picture 4" descr="Related image"/>
          <p:cNvPicPr>
            <a:picLocks noChangeAspect="1" noChangeArrowheads="1"/>
          </p:cNvPicPr>
          <p:nvPr/>
        </p:nvPicPr>
        <p:blipFill rotWithShape="1">
          <a:blip r:embed="rId2">
            <a:extLst>
              <a:ext uri="{28A0092B-C50C-407E-A947-70E740481C1C}">
                <a14:useLocalDpi xmlns:a14="http://schemas.microsoft.com/office/drawing/2010/main" val="0"/>
              </a:ext>
            </a:extLst>
          </a:blip>
          <a:srcRect r="40937"/>
          <a:stretch/>
        </p:blipFill>
        <p:spPr bwMode="auto">
          <a:xfrm>
            <a:off x="6100916" y="10"/>
            <a:ext cx="609108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785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BECF-6F1E-4DD0-9D49-F95A006FF9CA}"/>
              </a:ext>
            </a:extLst>
          </p:cNvPr>
          <p:cNvSpPr>
            <a:spLocks noGrp="1"/>
          </p:cNvSpPr>
          <p:nvPr>
            <p:ph type="title"/>
          </p:nvPr>
        </p:nvSpPr>
        <p:spPr>
          <a:xfrm>
            <a:off x="473312" y="2559577"/>
            <a:ext cx="3870088" cy="1633430"/>
          </a:xfrm>
        </p:spPr>
        <p:txBody>
          <a:bodyPr anchor="t">
            <a:normAutofit/>
          </a:bodyPr>
          <a:lstStyle/>
          <a:p>
            <a:r>
              <a:rPr lang="en-US" sz="3400" b="1" i="1" dirty="0"/>
              <a:t>Confidentiality of Records and Subpoenas</a:t>
            </a:r>
            <a:endParaRPr lang="en-US" sz="3400" dirty="0"/>
          </a:p>
        </p:txBody>
      </p:sp>
      <p:graphicFrame>
        <p:nvGraphicFramePr>
          <p:cNvPr id="15" name="Content Placeholder 2">
            <a:extLst>
              <a:ext uri="{FF2B5EF4-FFF2-40B4-BE49-F238E27FC236}">
                <a16:creationId xmlns:a16="http://schemas.microsoft.com/office/drawing/2014/main" id="{78A4A454-34CB-8F6F-6865-F1909785E31C}"/>
              </a:ext>
            </a:extLst>
          </p:cNvPr>
          <p:cNvGraphicFramePr>
            <a:graphicFrameLocks noGrp="1"/>
          </p:cNvGraphicFramePr>
          <p:nvPr>
            <p:ph idx="1"/>
            <p:extLst>
              <p:ext uri="{D42A27DB-BD31-4B8C-83A1-F6EECF244321}">
                <p14:modId xmlns:p14="http://schemas.microsoft.com/office/powerpoint/2010/main" val="3219523259"/>
              </p:ext>
            </p:extLst>
          </p:nvPr>
        </p:nvGraphicFramePr>
        <p:xfrm>
          <a:off x="4950996" y="977504"/>
          <a:ext cx="6701588" cy="5296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7754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9B69CE-F932-6729-9909-1918952FFC9E}"/>
              </a:ext>
            </a:extLst>
          </p:cNvPr>
          <p:cNvSpPr txBox="1"/>
          <p:nvPr/>
        </p:nvSpPr>
        <p:spPr>
          <a:xfrm>
            <a:off x="592719" y="711496"/>
            <a:ext cx="4961534" cy="3129280"/>
          </a:xfrm>
          <a:prstGeom prst="rect">
            <a:avLst/>
          </a:prstGeom>
        </p:spPr>
        <p:txBody>
          <a:bodyPr vert="horz" lIns="91440" tIns="45720" rIns="91440" bIns="45720" rtlCol="0" anchor="b">
            <a:normAutofit lnSpcReduction="10000"/>
          </a:bodyPr>
          <a:lstStyle/>
          <a:p>
            <a:pPr>
              <a:spcBef>
                <a:spcPct val="0"/>
              </a:spcBef>
              <a:spcAft>
                <a:spcPts val="600"/>
              </a:spcAft>
            </a:pPr>
            <a:r>
              <a:rPr lang="en-US" sz="5000" b="1" i="1">
                <a:solidFill>
                  <a:srgbClr val="FEFEFE"/>
                </a:solidFill>
                <a:latin typeface="+mj-lt"/>
                <a:ea typeface="+mj-ea"/>
                <a:cs typeface="+mj-cs"/>
              </a:rPr>
              <a:t>Agency Policy If Advocate Excluded From A Process</a:t>
            </a:r>
            <a:endParaRPr lang="en-US" sz="5000" b="1">
              <a:solidFill>
                <a:srgbClr val="FEFEFE"/>
              </a:solidFill>
              <a:latin typeface="+mj-lt"/>
              <a:ea typeface="+mj-ea"/>
              <a:cs typeface="+mj-cs"/>
            </a:endParaRPr>
          </a:p>
        </p:txBody>
      </p:sp>
      <p:pic>
        <p:nvPicPr>
          <p:cNvPr id="1026" name="Picture 2" descr="Related image"/>
          <p:cNvPicPr>
            <a:picLocks noChangeAspect="1" noChangeArrowheads="1"/>
          </p:cNvPicPr>
          <p:nvPr/>
        </p:nvPicPr>
        <p:blipFill rotWithShape="1">
          <a:blip r:embed="rId2">
            <a:extLst>
              <a:ext uri="{28A0092B-C50C-407E-A947-70E740481C1C}">
                <a14:useLocalDpi xmlns:a14="http://schemas.microsoft.com/office/drawing/2010/main" val="0"/>
              </a:ext>
            </a:extLst>
          </a:blip>
          <a:srcRect l="5996" r="27391"/>
          <a:stretch/>
        </p:blipFill>
        <p:spPr bwMode="auto">
          <a:xfrm>
            <a:off x="6100916" y="10"/>
            <a:ext cx="6091084"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127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7EFCE37-6B26-8B89-039C-CB78B0CAE68E}"/>
              </a:ext>
            </a:extLst>
          </p:cNvPr>
          <p:cNvSpPr txBox="1">
            <a:spLocks/>
          </p:cNvSpPr>
          <p:nvPr/>
        </p:nvSpPr>
        <p:spPr>
          <a:xfrm>
            <a:off x="968194" y="514025"/>
            <a:ext cx="10820400" cy="1495366"/>
          </a:xfrm>
          <a:prstGeom prst="rect">
            <a:avLst/>
          </a:prstGeom>
        </p:spPr>
        <p:txBody>
          <a:bodyPr vert="horz" lIns="91440" tIns="45720" rIns="91440" bIns="45720" rtlCol="0" anchor="ctr">
            <a:normAutofit fontScale="92500" lnSpcReduction="100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lnSpc>
                <a:spcPct val="90000"/>
              </a:lnSpc>
              <a:spcAft>
                <a:spcPts val="600"/>
              </a:spcAft>
            </a:pPr>
            <a:r>
              <a:rPr lang="en-US" sz="2800" b="1" cap="all" dirty="0">
                <a:solidFill>
                  <a:schemeClr val="tx1"/>
                </a:solidFill>
              </a:rPr>
              <a:t>Agency Policy If Advocate Excluded From A Process </a:t>
            </a:r>
          </a:p>
          <a:p>
            <a:pPr defTabSz="914400">
              <a:lnSpc>
                <a:spcPct val="90000"/>
              </a:lnSpc>
              <a:spcAft>
                <a:spcPts val="600"/>
              </a:spcAft>
            </a:pPr>
            <a:r>
              <a:rPr lang="en-US" sz="2800" b="1" cap="all" dirty="0">
                <a:solidFill>
                  <a:schemeClr val="tx1"/>
                </a:solidFill>
              </a:rPr>
              <a:t>(ex: interview, exam)</a:t>
            </a:r>
            <a:br>
              <a:rPr lang="en-US" sz="2800" cap="all" dirty="0">
                <a:solidFill>
                  <a:schemeClr val="tx1"/>
                </a:solidFill>
              </a:rPr>
            </a:br>
            <a:br>
              <a:rPr lang="en-US" sz="1600" cap="all" dirty="0">
                <a:solidFill>
                  <a:schemeClr val="tx1"/>
                </a:solidFill>
              </a:rPr>
            </a:br>
            <a:r>
              <a:rPr lang="en-US" sz="1600" b="1" cap="all" dirty="0">
                <a:solidFill>
                  <a:schemeClr val="tx1"/>
                </a:solidFill>
              </a:rPr>
              <a:t> </a:t>
            </a:r>
            <a:br>
              <a:rPr lang="en-US" sz="1600" b="1" cap="all" dirty="0">
                <a:solidFill>
                  <a:schemeClr val="tx1"/>
                </a:solidFill>
              </a:rPr>
            </a:br>
            <a:endParaRPr lang="en-US" sz="1600" cap="all" dirty="0">
              <a:solidFill>
                <a:schemeClr val="tx1"/>
              </a:solidFill>
            </a:endParaRPr>
          </a:p>
        </p:txBody>
      </p:sp>
      <p:graphicFrame>
        <p:nvGraphicFramePr>
          <p:cNvPr id="8" name="Content Placeholder 2">
            <a:extLst>
              <a:ext uri="{FF2B5EF4-FFF2-40B4-BE49-F238E27FC236}">
                <a16:creationId xmlns:a16="http://schemas.microsoft.com/office/drawing/2014/main" id="{30D5E07F-252B-696D-BCF5-04DC70D9E02E}"/>
              </a:ext>
            </a:extLst>
          </p:cNvPr>
          <p:cNvGraphicFramePr>
            <a:graphicFrameLocks noGrp="1"/>
          </p:cNvGraphicFramePr>
          <p:nvPr>
            <p:ph idx="1"/>
            <p:extLst>
              <p:ext uri="{D42A27DB-BD31-4B8C-83A1-F6EECF244321}">
                <p14:modId xmlns:p14="http://schemas.microsoft.com/office/powerpoint/2010/main" val="2432019012"/>
              </p:ext>
            </p:extLst>
          </p:nvPr>
        </p:nvGraphicFramePr>
        <p:xfrm>
          <a:off x="685800" y="2441051"/>
          <a:ext cx="10820400" cy="3530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4994343"/>
      </p:ext>
    </p:extLst>
  </p:cSld>
  <p:clrMapOvr>
    <a:masterClrMapping/>
  </p:clrMapOvr>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5C70FFE0D546440B863628CF34AC65E" ma:contentTypeVersion="4" ma:contentTypeDescription="Create a new document." ma:contentTypeScope="" ma:versionID="a02a5ea862c7fb288f81a8b91d4a1e52">
  <xsd:schema xmlns:xsd="http://www.w3.org/2001/XMLSchema" xmlns:xs="http://www.w3.org/2001/XMLSchema" xmlns:p="http://schemas.microsoft.com/office/2006/metadata/properties" xmlns:ns2="8eb5a6c0-c47d-46b3-aa98-5c25f1409893" targetNamespace="http://schemas.microsoft.com/office/2006/metadata/properties" ma:root="true" ma:fieldsID="ec7b4291997727468b618187a24db2fb" ns2:_="">
    <xsd:import namespace="8eb5a6c0-c47d-46b3-aa98-5c25f140989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b5a6c0-c47d-46b3-aa98-5c25f14098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8095E4-0056-4001-B7C8-19F1342C38A9}">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8D3F91C-14B3-46CB-89A5-D00DB21EE1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b5a6c0-c47d-46b3-aa98-5c25f14098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482AF7-B84F-4E84-A9E0-EB0ADCBAC0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Film Burn</Template>
  <TotalTime>2322</TotalTime>
  <Words>2177</Words>
  <Application>Microsoft Office PowerPoint</Application>
  <PresentationFormat>Widescreen</PresentationFormat>
  <Paragraphs>159</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 Black</vt:lpstr>
      <vt:lpstr>Arial</vt:lpstr>
      <vt:lpstr>Calibri</vt:lpstr>
      <vt:lpstr>Century Gothic</vt:lpstr>
      <vt:lpstr>Neue Haas Grotesk Text Pro</vt:lpstr>
      <vt:lpstr>Wingdings</vt:lpstr>
      <vt:lpstr>Film Burn</vt:lpstr>
      <vt:lpstr>PowerPoint Presentation</vt:lpstr>
      <vt:lpstr>California Evidence and Penal Codes – Domestic Violence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Marsy’s Law Victims’ Bill Of Rights</vt:lpstr>
      <vt:lpstr>PowerPoint Presentation</vt:lpstr>
      <vt:lpstr>PowerPoint Presentation</vt:lpstr>
      <vt:lpstr>PowerPoint Presentation</vt:lpstr>
      <vt:lpstr>Components of Marsy’s Law</vt:lpstr>
      <vt:lpstr>Components of Marsy’s Law</vt:lpstr>
      <vt:lpstr>Confidentiality of Records and Subpoenas</vt:lpstr>
      <vt:lpstr>Confidentiality of Records and Subpoenas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Bancroft</dc:creator>
  <cp:lastModifiedBy>Michelle Bancroft</cp:lastModifiedBy>
  <cp:revision>102</cp:revision>
  <dcterms:created xsi:type="dcterms:W3CDTF">2018-02-26T19:33:26Z</dcterms:created>
  <dcterms:modified xsi:type="dcterms:W3CDTF">2026-09-24T21:04:43Z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0x010100D5C70FFE0D546440B863628CF34AC65E</vt:lpwstr>
  </property>
</Properties>
</file>