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7"/>
  </p:notesMasterIdLst>
  <p:handoutMasterIdLst>
    <p:handoutMasterId r:id="rId28"/>
  </p:handoutMasterIdLst>
  <p:sldIdLst>
    <p:sldId id="317" r:id="rId5"/>
    <p:sldId id="263" r:id="rId6"/>
    <p:sldId id="321" r:id="rId7"/>
    <p:sldId id="322" r:id="rId8"/>
    <p:sldId id="320" r:id="rId9"/>
    <p:sldId id="324" r:id="rId10"/>
    <p:sldId id="323" r:id="rId11"/>
    <p:sldId id="325" r:id="rId12"/>
    <p:sldId id="328" r:id="rId13"/>
    <p:sldId id="329" r:id="rId14"/>
    <p:sldId id="330" r:id="rId15"/>
    <p:sldId id="327" r:id="rId16"/>
    <p:sldId id="326" r:id="rId17"/>
    <p:sldId id="331" r:id="rId18"/>
    <p:sldId id="338" r:id="rId19"/>
    <p:sldId id="334" r:id="rId20"/>
    <p:sldId id="339" r:id="rId21"/>
    <p:sldId id="337" r:id="rId22"/>
    <p:sldId id="332" r:id="rId23"/>
    <p:sldId id="333" r:id="rId24"/>
    <p:sldId id="335" r:id="rId25"/>
    <p:sldId id="33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930B79-FF58-43BF-8C97-226BA84914B2}" v="7" dt="2025-10-15T09:07:59.970"/>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0057" autoAdjust="0"/>
  </p:normalViewPr>
  <p:slideViewPr>
    <p:cSldViewPr snapToGrid="0">
      <p:cViewPr varScale="1">
        <p:scale>
          <a:sx n="46" d="100"/>
          <a:sy n="46" d="100"/>
        </p:scale>
        <p:origin x="738" y="270"/>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4/3/2026</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4/3/2026</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example this could be expectations of friends or family to get help or inversely NOT to get help. What type of “consequences” could this person experience if and when they report? Are they still coming to terms with what has happened to them?</a:t>
            </a:r>
          </a:p>
        </p:txBody>
      </p:sp>
      <p:sp>
        <p:nvSpPr>
          <p:cNvPr id="4" name="Slide Number Placeholder 3"/>
          <p:cNvSpPr>
            <a:spLocks noGrp="1"/>
          </p:cNvSpPr>
          <p:nvPr>
            <p:ph type="sldNum" sz="quarter" idx="5"/>
          </p:nvPr>
        </p:nvSpPr>
        <p:spPr/>
        <p:txBody>
          <a:bodyPr/>
          <a:lstStyle/>
          <a:p>
            <a:fld id="{7C366290-4595-5745-A50F-D5EC13BAC604}" type="slidenum">
              <a:rPr lang="en-US" noProof="0" smtClean="0"/>
              <a:t>16</a:t>
            </a:fld>
            <a:endParaRPr lang="en-US" noProof="0" dirty="0"/>
          </a:p>
        </p:txBody>
      </p:sp>
    </p:spTree>
    <p:extLst>
      <p:ext uri="{BB962C8B-B14F-4D97-AF65-F5344CB8AC3E}">
        <p14:creationId xmlns:p14="http://schemas.microsoft.com/office/powerpoint/2010/main" val="24601791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Knowing these things about yourself will allow you to truly connect with your clients. Sometimes we like to imagine our feelings are so personal and no one could understand- but we all experience the same core feelings. You do not have to have lived another persons story to imagine and empathize with how they could be feeling. If you are unable to access that part of yourself, it will make it quit difficult to be there for the client</a:t>
            </a:r>
          </a:p>
        </p:txBody>
      </p:sp>
      <p:sp>
        <p:nvSpPr>
          <p:cNvPr id="4" name="Slide Number Placeholder 3"/>
          <p:cNvSpPr>
            <a:spLocks noGrp="1"/>
          </p:cNvSpPr>
          <p:nvPr>
            <p:ph type="sldNum" sz="quarter" idx="5"/>
          </p:nvPr>
        </p:nvSpPr>
        <p:spPr/>
        <p:txBody>
          <a:bodyPr/>
          <a:lstStyle/>
          <a:p>
            <a:fld id="{7C366290-4595-5745-A50F-D5EC13BAC604}" type="slidenum">
              <a:rPr lang="en-US" noProof="0" smtClean="0"/>
              <a:t>18</a:t>
            </a:fld>
            <a:endParaRPr lang="en-US" noProof="0" dirty="0"/>
          </a:p>
        </p:txBody>
      </p:sp>
    </p:spTree>
    <p:extLst>
      <p:ext uri="{BB962C8B-B14F-4D97-AF65-F5344CB8AC3E}">
        <p14:creationId xmlns:p14="http://schemas.microsoft.com/office/powerpoint/2010/main" val="6874983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https://www.psychologytoday.com/us/blog/the-traits-excellence/201704/the-power-curiosity</a:t>
            </a:r>
          </a:p>
        </p:txBody>
      </p:sp>
      <p:sp>
        <p:nvSpPr>
          <p:cNvPr id="4" name="Slide Number Placeholder 3"/>
          <p:cNvSpPr>
            <a:spLocks noGrp="1"/>
          </p:cNvSpPr>
          <p:nvPr>
            <p:ph type="sldNum" sz="quarter" idx="5"/>
          </p:nvPr>
        </p:nvSpPr>
        <p:spPr/>
        <p:txBody>
          <a:bodyPr/>
          <a:lstStyle/>
          <a:p>
            <a:fld id="{7C366290-4595-5745-A50F-D5EC13BAC604}" type="slidenum">
              <a:rPr lang="en-US" noProof="0" smtClean="0"/>
              <a:t>20</a:t>
            </a:fld>
            <a:endParaRPr lang="en-US" noProof="0" dirty="0"/>
          </a:p>
        </p:txBody>
      </p:sp>
    </p:spTree>
    <p:extLst>
      <p:ext uri="{BB962C8B-B14F-4D97-AF65-F5344CB8AC3E}">
        <p14:creationId xmlns:p14="http://schemas.microsoft.com/office/powerpoint/2010/main" val="2139622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someone knowledgeable, empathetic, maybe a survivor themselves, maybe a legal expert, someone who can fix all their problems, </a:t>
            </a:r>
            <a:r>
              <a:rPr lang="en-US" sz="1200" kern="1200" dirty="0" err="1">
                <a:solidFill>
                  <a:schemeClr val="tx1"/>
                </a:solidFill>
                <a:effectLst/>
                <a:latin typeface="+mn-lt"/>
                <a:ea typeface="+mn-ea"/>
                <a:cs typeface="+mn-cs"/>
              </a:rPr>
              <a:t>etc</a:t>
            </a:r>
            <a:r>
              <a:rPr lang="en-US" sz="120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2</a:t>
            </a:fld>
            <a:endParaRPr lang="en-US" noProof="0" dirty="0"/>
          </a:p>
        </p:txBody>
      </p:sp>
    </p:spTree>
    <p:extLst>
      <p:ext uri="{BB962C8B-B14F-4D97-AF65-F5344CB8AC3E}">
        <p14:creationId xmlns:p14="http://schemas.microsoft.com/office/powerpoint/2010/main" val="2308133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from SUP, forensic advocates, mothers, fathers, friends, daughters, sons.. More importantly- ourselves!</a:t>
            </a:r>
          </a:p>
        </p:txBody>
      </p:sp>
      <p:sp>
        <p:nvSpPr>
          <p:cNvPr id="4" name="Slide Number Placeholder 3"/>
          <p:cNvSpPr>
            <a:spLocks noGrp="1"/>
          </p:cNvSpPr>
          <p:nvPr>
            <p:ph type="sldNum" sz="quarter" idx="5"/>
          </p:nvPr>
        </p:nvSpPr>
        <p:spPr/>
        <p:txBody>
          <a:bodyPr/>
          <a:lstStyle/>
          <a:p>
            <a:fld id="{7C366290-4595-5745-A50F-D5EC13BAC604}" type="slidenum">
              <a:rPr lang="en-US" noProof="0" smtClean="0"/>
              <a:t>3</a:t>
            </a:fld>
            <a:endParaRPr lang="en-US" noProof="0" dirty="0"/>
          </a:p>
        </p:txBody>
      </p:sp>
    </p:spTree>
    <p:extLst>
      <p:ext uri="{BB962C8B-B14F-4D97-AF65-F5344CB8AC3E}">
        <p14:creationId xmlns:p14="http://schemas.microsoft.com/office/powerpoint/2010/main" val="4139111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though a small amount of “self doubt” can be a good thing, a base line of confidence of who YOU are and what you bring to the table are invaluable</a:t>
            </a:r>
          </a:p>
        </p:txBody>
      </p:sp>
      <p:sp>
        <p:nvSpPr>
          <p:cNvPr id="4" name="Slide Number Placeholder 3"/>
          <p:cNvSpPr>
            <a:spLocks noGrp="1"/>
          </p:cNvSpPr>
          <p:nvPr>
            <p:ph type="sldNum" sz="quarter" idx="5"/>
          </p:nvPr>
        </p:nvSpPr>
        <p:spPr/>
        <p:txBody>
          <a:bodyPr/>
          <a:lstStyle/>
          <a:p>
            <a:fld id="{7C366290-4595-5745-A50F-D5EC13BAC604}" type="slidenum">
              <a:rPr lang="en-US" noProof="0" smtClean="0"/>
              <a:t>6</a:t>
            </a:fld>
            <a:endParaRPr lang="en-US" noProof="0" dirty="0"/>
          </a:p>
        </p:txBody>
      </p:sp>
    </p:spTree>
    <p:extLst>
      <p:ext uri="{BB962C8B-B14F-4D97-AF65-F5344CB8AC3E}">
        <p14:creationId xmlns:p14="http://schemas.microsoft.com/office/powerpoint/2010/main" val="42108810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Side note on confidentiality and why I sometimes like to explain it to clients in the way of I will never approach you in public</a:t>
            </a:r>
          </a:p>
        </p:txBody>
      </p:sp>
      <p:sp>
        <p:nvSpPr>
          <p:cNvPr id="4" name="Slide Number Placeholder 3"/>
          <p:cNvSpPr>
            <a:spLocks noGrp="1"/>
          </p:cNvSpPr>
          <p:nvPr>
            <p:ph type="sldNum" sz="quarter" idx="5"/>
          </p:nvPr>
        </p:nvSpPr>
        <p:spPr/>
        <p:txBody>
          <a:bodyPr/>
          <a:lstStyle/>
          <a:p>
            <a:fld id="{7C366290-4595-5745-A50F-D5EC13BAC604}" type="slidenum">
              <a:rPr lang="en-US" noProof="0" smtClean="0"/>
              <a:t>7</a:t>
            </a:fld>
            <a:endParaRPr lang="en-US" noProof="0" dirty="0"/>
          </a:p>
        </p:txBody>
      </p:sp>
    </p:spTree>
    <p:extLst>
      <p:ext uri="{BB962C8B-B14F-4D97-AF65-F5344CB8AC3E}">
        <p14:creationId xmlns:p14="http://schemas.microsoft.com/office/powerpoint/2010/main" val="229848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advocates, the work we do is very important. We know that- that is why we are here! Showing up with authenticity and a curious mind is what makes you a GREAT advocate. Connect your WHY with your WHO </a:t>
            </a:r>
          </a:p>
        </p:txBody>
      </p:sp>
      <p:sp>
        <p:nvSpPr>
          <p:cNvPr id="4" name="Slide Number Placeholder 3"/>
          <p:cNvSpPr>
            <a:spLocks noGrp="1"/>
          </p:cNvSpPr>
          <p:nvPr>
            <p:ph type="sldNum" sz="quarter" idx="5"/>
          </p:nvPr>
        </p:nvSpPr>
        <p:spPr/>
        <p:txBody>
          <a:bodyPr/>
          <a:lstStyle/>
          <a:p>
            <a:fld id="{7C366290-4595-5745-A50F-D5EC13BAC604}" type="slidenum">
              <a:rPr lang="en-US" noProof="0" smtClean="0"/>
              <a:t>11</a:t>
            </a:fld>
            <a:endParaRPr lang="en-US" noProof="0" dirty="0"/>
          </a:p>
        </p:txBody>
      </p:sp>
    </p:spTree>
    <p:extLst>
      <p:ext uri="{BB962C8B-B14F-4D97-AF65-F5344CB8AC3E}">
        <p14:creationId xmlns:p14="http://schemas.microsoft.com/office/powerpoint/2010/main" val="909271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should be ~7:05</a:t>
            </a:r>
          </a:p>
        </p:txBody>
      </p:sp>
      <p:sp>
        <p:nvSpPr>
          <p:cNvPr id="4" name="Slide Number Placeholder 3"/>
          <p:cNvSpPr>
            <a:spLocks noGrp="1"/>
          </p:cNvSpPr>
          <p:nvPr>
            <p:ph type="sldNum" sz="quarter" idx="5"/>
          </p:nvPr>
        </p:nvSpPr>
        <p:spPr/>
        <p:txBody>
          <a:bodyPr/>
          <a:lstStyle/>
          <a:p>
            <a:fld id="{7C366290-4595-5745-A50F-D5EC13BAC604}" type="slidenum">
              <a:rPr lang="en-US" noProof="0" smtClean="0"/>
              <a:t>12</a:t>
            </a:fld>
            <a:endParaRPr lang="en-US" noProof="0" dirty="0"/>
          </a:p>
        </p:txBody>
      </p:sp>
    </p:spTree>
    <p:extLst>
      <p:ext uri="{BB962C8B-B14F-4D97-AF65-F5344CB8AC3E}">
        <p14:creationId xmlns:p14="http://schemas.microsoft.com/office/powerpoint/2010/main" val="1026490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Although it is important to be there for someone (IE- exam room and immediate crisis) remember that we also have a job which is to ADVOCATE. Which is why a certain amount of self confidence and self awareness is vital</a:t>
            </a:r>
          </a:p>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13</a:t>
            </a:fld>
            <a:endParaRPr lang="en-US" noProof="0" dirty="0"/>
          </a:p>
        </p:txBody>
      </p:sp>
    </p:spTree>
    <p:extLst>
      <p:ext uri="{BB962C8B-B14F-4D97-AF65-F5344CB8AC3E}">
        <p14:creationId xmlns:p14="http://schemas.microsoft.com/office/powerpoint/2010/main" val="36284773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14</a:t>
            </a:fld>
            <a:endParaRPr lang="en-US" noProof="0" dirty="0"/>
          </a:p>
        </p:txBody>
      </p:sp>
    </p:spTree>
    <p:extLst>
      <p:ext uri="{BB962C8B-B14F-4D97-AF65-F5344CB8AC3E}">
        <p14:creationId xmlns:p14="http://schemas.microsoft.com/office/powerpoint/2010/main" val="956872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US"/>
              <a:t>Click icon to add table</a:t>
            </a:r>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a:alphaModFix/>
            <a:extLst>
              <a:ext uri="{96DAC541-7B7A-43D3-8B79-37D633B846F1}">
                <asvg:svgBlip xmlns:asvg="http://schemas.microsoft.com/office/drawing/2016/SVG/main" r:embed="rId2"/>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915924" y="914400"/>
            <a:ext cx="10360152" cy="5029200"/>
          </a:xfrm>
        </p:spPr>
        <p:txBody>
          <a:bodyPr anchor="ctr"/>
          <a:lstStyle/>
          <a:p>
            <a:r>
              <a:rPr lang="en-US" dirty="0"/>
              <a:t>Why Authenticity and Curiosity are Important in Advocacy</a:t>
            </a:r>
            <a:br>
              <a:rPr lang="en-US" dirty="0"/>
            </a:br>
            <a:br>
              <a:rPr lang="en-US" dirty="0"/>
            </a:br>
            <a:r>
              <a:rPr lang="en-US" sz="1600" dirty="0"/>
              <a:t>By: Emalee Beavers</a:t>
            </a:r>
          </a:p>
        </p:txBody>
      </p:sp>
    </p:spTree>
    <p:extLst>
      <p:ext uri="{BB962C8B-B14F-4D97-AF65-F5344CB8AC3E}">
        <p14:creationId xmlns:p14="http://schemas.microsoft.com/office/powerpoint/2010/main" val="1338167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8BEC6-1C86-D500-E08F-6E34B3BC17D1}"/>
              </a:ext>
            </a:extLst>
          </p:cNvPr>
          <p:cNvSpPr>
            <a:spLocks noGrp="1"/>
          </p:cNvSpPr>
          <p:nvPr>
            <p:ph type="title"/>
          </p:nvPr>
        </p:nvSpPr>
        <p:spPr/>
        <p:txBody>
          <a:bodyPr/>
          <a:lstStyle/>
          <a:p>
            <a:r>
              <a:rPr lang="en-US" dirty="0"/>
              <a:t>I’ll go first…</a:t>
            </a:r>
          </a:p>
        </p:txBody>
      </p:sp>
      <p:sp>
        <p:nvSpPr>
          <p:cNvPr id="3" name="Text Placeholder 2">
            <a:extLst>
              <a:ext uri="{FF2B5EF4-FFF2-40B4-BE49-F238E27FC236}">
                <a16:creationId xmlns:a16="http://schemas.microsoft.com/office/drawing/2014/main" id="{40B690AC-BA6F-9A9C-FDDD-C49A77A7A4C1}"/>
              </a:ext>
            </a:extLst>
          </p:cNvPr>
          <p:cNvSpPr>
            <a:spLocks noGrp="1"/>
          </p:cNvSpPr>
          <p:nvPr>
            <p:ph type="body" sz="quarter" idx="13"/>
          </p:nvPr>
        </p:nvSpPr>
        <p:spPr/>
        <p:txBody>
          <a:bodyPr/>
          <a:lstStyle/>
          <a:p>
            <a:r>
              <a:rPr lang="en-US" dirty="0"/>
              <a:t>I was drawn to this type of work because 1. For The movement 2. I am social 2. enjoying assisting others in their healing journey 3. I like high stakes and high crisis work 4. because I have the capacity to</a:t>
            </a:r>
          </a:p>
        </p:txBody>
      </p:sp>
    </p:spTree>
    <p:extLst>
      <p:ext uri="{BB962C8B-B14F-4D97-AF65-F5344CB8AC3E}">
        <p14:creationId xmlns:p14="http://schemas.microsoft.com/office/powerpoint/2010/main" val="769676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B72D5-71B4-72DD-AD97-1753C2EA33BE}"/>
              </a:ext>
            </a:extLst>
          </p:cNvPr>
          <p:cNvSpPr>
            <a:spLocks noGrp="1"/>
          </p:cNvSpPr>
          <p:nvPr>
            <p:ph type="title"/>
          </p:nvPr>
        </p:nvSpPr>
        <p:spPr/>
        <p:txBody>
          <a:bodyPr/>
          <a:lstStyle/>
          <a:p>
            <a:r>
              <a:rPr lang="en-US" dirty="0"/>
              <a:t>Remember, this is not just advocacy, but a movement!</a:t>
            </a:r>
          </a:p>
        </p:txBody>
      </p:sp>
      <p:sp>
        <p:nvSpPr>
          <p:cNvPr id="3" name="Text Placeholder 2">
            <a:extLst>
              <a:ext uri="{FF2B5EF4-FFF2-40B4-BE49-F238E27FC236}">
                <a16:creationId xmlns:a16="http://schemas.microsoft.com/office/drawing/2014/main" id="{868E40A6-C8E3-EF24-50DA-73EEA30784F5}"/>
              </a:ext>
            </a:extLst>
          </p:cNvPr>
          <p:cNvSpPr>
            <a:spLocks noGrp="1"/>
          </p:cNvSpPr>
          <p:nvPr>
            <p:ph type="body" sz="quarter" idx="13"/>
          </p:nvPr>
        </p:nvSpPr>
        <p:spPr/>
        <p:txBody>
          <a:bodyPr/>
          <a:lstStyle/>
          <a:p>
            <a:r>
              <a:rPr lang="en-US" dirty="0"/>
              <a:t>Why does it have to happen to me for me to give a S**T about sexual and domestic violence?</a:t>
            </a:r>
          </a:p>
        </p:txBody>
      </p:sp>
    </p:spTree>
    <p:extLst>
      <p:ext uri="{BB962C8B-B14F-4D97-AF65-F5344CB8AC3E}">
        <p14:creationId xmlns:p14="http://schemas.microsoft.com/office/powerpoint/2010/main" val="2248324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BEADD-7140-585B-F40E-0BFEAB2D697A}"/>
              </a:ext>
            </a:extLst>
          </p:cNvPr>
          <p:cNvSpPr>
            <a:spLocks noGrp="1"/>
          </p:cNvSpPr>
          <p:nvPr>
            <p:ph type="title"/>
          </p:nvPr>
        </p:nvSpPr>
        <p:spPr/>
        <p:txBody>
          <a:bodyPr/>
          <a:lstStyle/>
          <a:p>
            <a:r>
              <a:rPr lang="en-US" dirty="0"/>
              <a:t>Some Psychology for you </a:t>
            </a:r>
          </a:p>
        </p:txBody>
      </p:sp>
      <p:sp>
        <p:nvSpPr>
          <p:cNvPr id="3" name="Content Placeholder 2">
            <a:extLst>
              <a:ext uri="{FF2B5EF4-FFF2-40B4-BE49-F238E27FC236}">
                <a16:creationId xmlns:a16="http://schemas.microsoft.com/office/drawing/2014/main" id="{F48EDE11-5F6B-7A78-A480-D9DD205DB2BB}"/>
              </a:ext>
            </a:extLst>
          </p:cNvPr>
          <p:cNvSpPr>
            <a:spLocks noGrp="1"/>
          </p:cNvSpPr>
          <p:nvPr>
            <p:ph sz="quarter" idx="10"/>
          </p:nvPr>
        </p:nvSpPr>
        <p:spPr/>
        <p:txBody>
          <a:bodyPr/>
          <a:lstStyle/>
          <a:p>
            <a:r>
              <a:rPr lang="en-US" dirty="0"/>
              <a:t>Carl Rogers (1957) developed the necessary and sufficient conditions that form the foundation of all helping relationships: congruence, unconditional positive regard, and empathy</a:t>
            </a:r>
          </a:p>
          <a:p>
            <a:r>
              <a:rPr lang="en-US" dirty="0"/>
              <a:t>Congruence is the advocates s genuineness</a:t>
            </a:r>
          </a:p>
          <a:p>
            <a:r>
              <a:rPr lang="en-US" dirty="0"/>
              <a:t>Unconditional positive regard is non-judgmental acceptance</a:t>
            </a:r>
          </a:p>
          <a:p>
            <a:r>
              <a:rPr lang="en-US" dirty="0"/>
              <a:t>Empathy is the ability to understand and share the client's feelings and perspective</a:t>
            </a:r>
          </a:p>
          <a:p>
            <a:endParaRPr lang="en-US" dirty="0"/>
          </a:p>
        </p:txBody>
      </p:sp>
      <p:sp>
        <p:nvSpPr>
          <p:cNvPr id="4" name="Slide Number Placeholder 3">
            <a:extLst>
              <a:ext uri="{FF2B5EF4-FFF2-40B4-BE49-F238E27FC236}">
                <a16:creationId xmlns:a16="http://schemas.microsoft.com/office/drawing/2014/main" id="{CC12264E-E536-79D3-80A2-A66A2C172AF6}"/>
              </a:ext>
            </a:extLst>
          </p:cNvPr>
          <p:cNvSpPr>
            <a:spLocks noGrp="1"/>
          </p:cNvSpPr>
          <p:nvPr>
            <p:ph type="sldNum" sz="quarter" idx="4"/>
          </p:nvPr>
        </p:nvSpPr>
        <p:spPr/>
        <p:txBody>
          <a:bodyPr/>
          <a:lstStyle/>
          <a:p>
            <a:fld id="{58FB4751-880F-D840-AAA9-3A15815CC996}" type="slidenum">
              <a:rPr lang="en-US" smtClean="0"/>
              <a:pPr/>
              <a:t>12</a:t>
            </a:fld>
            <a:endParaRPr lang="en-US" dirty="0"/>
          </a:p>
        </p:txBody>
      </p:sp>
      <p:pic>
        <p:nvPicPr>
          <p:cNvPr id="6" name="Picture 5">
            <a:extLst>
              <a:ext uri="{FF2B5EF4-FFF2-40B4-BE49-F238E27FC236}">
                <a16:creationId xmlns:a16="http://schemas.microsoft.com/office/drawing/2014/main" id="{759B5401-2C91-5AA7-DD54-59F74D0913FE}"/>
              </a:ext>
            </a:extLst>
          </p:cNvPr>
          <p:cNvPicPr>
            <a:picLocks noChangeAspect="1"/>
          </p:cNvPicPr>
          <p:nvPr/>
        </p:nvPicPr>
        <p:blipFill>
          <a:blip r:embed="rId3"/>
          <a:stretch>
            <a:fillRect/>
          </a:stretch>
        </p:blipFill>
        <p:spPr>
          <a:xfrm>
            <a:off x="7306055" y="790955"/>
            <a:ext cx="1143001" cy="1143001"/>
          </a:xfrm>
          <a:prstGeom prst="rect">
            <a:avLst/>
          </a:prstGeom>
        </p:spPr>
      </p:pic>
    </p:spTree>
    <p:extLst>
      <p:ext uri="{BB962C8B-B14F-4D97-AF65-F5344CB8AC3E}">
        <p14:creationId xmlns:p14="http://schemas.microsoft.com/office/powerpoint/2010/main" val="1521505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D84-88C1-6568-1260-DB06504B7C80}"/>
              </a:ext>
            </a:extLst>
          </p:cNvPr>
          <p:cNvSpPr>
            <a:spLocks noGrp="1"/>
          </p:cNvSpPr>
          <p:nvPr>
            <p:ph type="title"/>
          </p:nvPr>
        </p:nvSpPr>
        <p:spPr/>
        <p:txBody>
          <a:bodyPr/>
          <a:lstStyle/>
          <a:p>
            <a:r>
              <a:rPr lang="en-US" dirty="0"/>
              <a:t>Use of Self</a:t>
            </a:r>
          </a:p>
        </p:txBody>
      </p:sp>
      <p:sp>
        <p:nvSpPr>
          <p:cNvPr id="3" name="Content Placeholder 2">
            <a:extLst>
              <a:ext uri="{FF2B5EF4-FFF2-40B4-BE49-F238E27FC236}">
                <a16:creationId xmlns:a16="http://schemas.microsoft.com/office/drawing/2014/main" id="{54AC2344-B26A-E7B9-60FA-8A2E7B4EFE20}"/>
              </a:ext>
            </a:extLst>
          </p:cNvPr>
          <p:cNvSpPr>
            <a:spLocks noGrp="1"/>
          </p:cNvSpPr>
          <p:nvPr>
            <p:ph sz="quarter" idx="10"/>
          </p:nvPr>
        </p:nvSpPr>
        <p:spPr/>
        <p:txBody>
          <a:bodyPr/>
          <a:lstStyle/>
          <a:p>
            <a:r>
              <a:rPr lang="en-US" dirty="0"/>
              <a:t>Is the combining of knowledge, values, and skills gained in social work education with aspects of one’s personal self, including personality traits, belief systems, life experiences, and cultural heritage (Dewane, 2006).</a:t>
            </a:r>
          </a:p>
          <a:p>
            <a:r>
              <a:rPr lang="en-US" dirty="0"/>
              <a:t>This creates authenticity and genuineness with the clients we serve, while at the same time honoring the values and ethics we so highly value in social work practice</a:t>
            </a:r>
          </a:p>
          <a:p>
            <a:r>
              <a:rPr lang="en-US" dirty="0"/>
              <a:t>Survivors can tell if you are </a:t>
            </a:r>
            <a:r>
              <a:rPr lang="en-US" dirty="0" err="1"/>
              <a:t>BSing</a:t>
            </a:r>
            <a:r>
              <a:rPr lang="en-US" dirty="0"/>
              <a:t> them- you are much more likely to build rapport and have more disclosures if you show up authentically</a:t>
            </a:r>
          </a:p>
        </p:txBody>
      </p:sp>
      <p:sp>
        <p:nvSpPr>
          <p:cNvPr id="4" name="Slide Number Placeholder 3">
            <a:extLst>
              <a:ext uri="{FF2B5EF4-FFF2-40B4-BE49-F238E27FC236}">
                <a16:creationId xmlns:a16="http://schemas.microsoft.com/office/drawing/2014/main" id="{A04F4DA3-A7BC-2364-1A95-217183D3A9BA}"/>
              </a:ext>
            </a:extLst>
          </p:cNvPr>
          <p:cNvSpPr>
            <a:spLocks noGrp="1"/>
          </p:cNvSpPr>
          <p:nvPr>
            <p:ph type="sldNum" sz="quarter" idx="4"/>
          </p:nvPr>
        </p:nvSpPr>
        <p:spPr/>
        <p:txBody>
          <a:bodyPr/>
          <a:lstStyle/>
          <a:p>
            <a:fld id="{58FB4751-880F-D840-AAA9-3A15815CC996}" type="slidenum">
              <a:rPr lang="en-US" smtClean="0"/>
              <a:pPr/>
              <a:t>13</a:t>
            </a:fld>
            <a:endParaRPr lang="en-US" dirty="0"/>
          </a:p>
        </p:txBody>
      </p:sp>
    </p:spTree>
    <p:extLst>
      <p:ext uri="{BB962C8B-B14F-4D97-AF65-F5344CB8AC3E}">
        <p14:creationId xmlns:p14="http://schemas.microsoft.com/office/powerpoint/2010/main" val="2359355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7C315-7720-C2A2-4E28-35A02223546C}"/>
              </a:ext>
            </a:extLst>
          </p:cNvPr>
          <p:cNvSpPr>
            <a:spLocks noGrp="1"/>
          </p:cNvSpPr>
          <p:nvPr>
            <p:ph type="title"/>
          </p:nvPr>
        </p:nvSpPr>
        <p:spPr/>
        <p:txBody>
          <a:bodyPr/>
          <a:lstStyle/>
          <a:p>
            <a:r>
              <a:rPr lang="en-US" dirty="0"/>
              <a:t>Use of Self cont.</a:t>
            </a:r>
          </a:p>
        </p:txBody>
      </p:sp>
      <p:sp>
        <p:nvSpPr>
          <p:cNvPr id="3" name="Content Placeholder 2">
            <a:extLst>
              <a:ext uri="{FF2B5EF4-FFF2-40B4-BE49-F238E27FC236}">
                <a16:creationId xmlns:a16="http://schemas.microsoft.com/office/drawing/2014/main" id="{684A3AE5-E1EF-7392-DE4B-F9C6F1BB4CB0}"/>
              </a:ext>
            </a:extLst>
          </p:cNvPr>
          <p:cNvSpPr>
            <a:spLocks noGrp="1"/>
          </p:cNvSpPr>
          <p:nvPr>
            <p:ph sz="quarter" idx="10"/>
          </p:nvPr>
        </p:nvSpPr>
        <p:spPr/>
        <p:txBody>
          <a:bodyPr/>
          <a:lstStyle/>
          <a:p>
            <a:r>
              <a:rPr lang="en-US" dirty="0"/>
              <a:t>The skills we commonly use when talking with a client are active listening, empathy, and curious question asking</a:t>
            </a:r>
          </a:p>
          <a:p>
            <a:r>
              <a:rPr lang="en-US" dirty="0"/>
              <a:t>However, no persons use of this skill set is exactly the same</a:t>
            </a:r>
          </a:p>
          <a:p>
            <a:r>
              <a:rPr lang="en-US" dirty="0"/>
              <a:t>This is because these skills are manifested through the individual persons personality, relational skills, and developmental capacity</a:t>
            </a:r>
          </a:p>
          <a:p>
            <a:r>
              <a:rPr lang="en-US" dirty="0"/>
              <a:t>Knowing how to use these skill effectively depend upon both skill and authenticity</a:t>
            </a:r>
          </a:p>
        </p:txBody>
      </p:sp>
      <p:sp>
        <p:nvSpPr>
          <p:cNvPr id="4" name="Slide Number Placeholder 3">
            <a:extLst>
              <a:ext uri="{FF2B5EF4-FFF2-40B4-BE49-F238E27FC236}">
                <a16:creationId xmlns:a16="http://schemas.microsoft.com/office/drawing/2014/main" id="{F9FC9D95-4297-03F2-7BB0-9FB6D5E9F790}"/>
              </a:ext>
            </a:extLst>
          </p:cNvPr>
          <p:cNvSpPr>
            <a:spLocks noGrp="1"/>
          </p:cNvSpPr>
          <p:nvPr>
            <p:ph type="sldNum" sz="quarter" idx="4"/>
          </p:nvPr>
        </p:nvSpPr>
        <p:spPr/>
        <p:txBody>
          <a:bodyPr/>
          <a:lstStyle/>
          <a:p>
            <a:fld id="{58FB4751-880F-D840-AAA9-3A15815CC996}" type="slidenum">
              <a:rPr lang="en-US" smtClean="0"/>
              <a:pPr/>
              <a:t>14</a:t>
            </a:fld>
            <a:endParaRPr lang="en-US" dirty="0"/>
          </a:p>
        </p:txBody>
      </p:sp>
    </p:spTree>
    <p:extLst>
      <p:ext uri="{BB962C8B-B14F-4D97-AF65-F5344CB8AC3E}">
        <p14:creationId xmlns:p14="http://schemas.microsoft.com/office/powerpoint/2010/main" val="2912672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146F1315-0C03-2924-2C09-1425D780A95C}"/>
              </a:ext>
            </a:extLst>
          </p:cNvPr>
          <p:cNvSpPr>
            <a:spLocks noGrp="1"/>
          </p:cNvSpPr>
          <p:nvPr>
            <p:ph type="ctrTitle"/>
          </p:nvPr>
        </p:nvSpPr>
        <p:spPr>
          <a:xfrm>
            <a:off x="915924" y="914400"/>
            <a:ext cx="10360152" cy="5029200"/>
          </a:xfrm>
        </p:spPr>
        <p:txBody>
          <a:bodyPr/>
          <a:lstStyle/>
          <a:p>
            <a:r>
              <a:rPr lang="en-US" dirty="0"/>
              <a:t>Let’s break it down</a:t>
            </a:r>
          </a:p>
        </p:txBody>
      </p:sp>
      <p:sp>
        <p:nvSpPr>
          <p:cNvPr id="4" name="Slide Number Placeholder 3" hidden="1">
            <a:extLst>
              <a:ext uri="{FF2B5EF4-FFF2-40B4-BE49-F238E27FC236}">
                <a16:creationId xmlns:a16="http://schemas.microsoft.com/office/drawing/2014/main" id="{897ECD66-BBBF-AF55-03F2-B17723DFE58C}"/>
              </a:ext>
            </a:extLst>
          </p:cNvPr>
          <p:cNvSpPr>
            <a:spLocks noGrp="1"/>
          </p:cNvSpPr>
          <p:nvPr>
            <p:ph type="sldNum" sz="quarter" idx="4294967295"/>
          </p:nvPr>
        </p:nvSpPr>
        <p:spPr>
          <a:xfrm>
            <a:off x="11353800" y="5879804"/>
            <a:ext cx="661416" cy="895899"/>
          </a:xfrm>
        </p:spPr>
        <p:txBody>
          <a:bodyPr/>
          <a:lstStyle/>
          <a:p>
            <a:pPr>
              <a:spcAft>
                <a:spcPts val="600"/>
              </a:spcAft>
            </a:pPr>
            <a:fld id="{58FB4751-880F-D840-AAA9-3A15815CC996}" type="slidenum">
              <a:rPr lang="en-US" smtClean="0"/>
              <a:pPr>
                <a:spcAft>
                  <a:spcPts val="600"/>
                </a:spcAft>
              </a:pPr>
              <a:t>15</a:t>
            </a:fld>
            <a:endParaRPr lang="en-US"/>
          </a:p>
        </p:txBody>
      </p:sp>
    </p:spTree>
    <p:extLst>
      <p:ext uri="{BB962C8B-B14F-4D97-AF65-F5344CB8AC3E}">
        <p14:creationId xmlns:p14="http://schemas.microsoft.com/office/powerpoint/2010/main" val="716660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776FA-97F0-1908-A11E-006645CAFEC6}"/>
              </a:ext>
            </a:extLst>
          </p:cNvPr>
          <p:cNvSpPr>
            <a:spLocks noGrp="1"/>
          </p:cNvSpPr>
          <p:nvPr>
            <p:ph type="title"/>
          </p:nvPr>
        </p:nvSpPr>
        <p:spPr/>
        <p:txBody>
          <a:bodyPr/>
          <a:lstStyle/>
          <a:p>
            <a:r>
              <a:rPr lang="en-US" dirty="0"/>
              <a:t>How can we be curious as advocates?</a:t>
            </a:r>
          </a:p>
        </p:txBody>
      </p:sp>
      <p:sp>
        <p:nvSpPr>
          <p:cNvPr id="3" name="Content Placeholder 2">
            <a:extLst>
              <a:ext uri="{FF2B5EF4-FFF2-40B4-BE49-F238E27FC236}">
                <a16:creationId xmlns:a16="http://schemas.microsoft.com/office/drawing/2014/main" id="{25B359FA-1F21-2388-791A-27CC72C91B76}"/>
              </a:ext>
            </a:extLst>
          </p:cNvPr>
          <p:cNvSpPr>
            <a:spLocks noGrp="1"/>
          </p:cNvSpPr>
          <p:nvPr>
            <p:ph sz="quarter" idx="10"/>
          </p:nvPr>
        </p:nvSpPr>
        <p:spPr>
          <a:xfrm>
            <a:off x="914400" y="2039111"/>
            <a:ext cx="9156700" cy="4145789"/>
          </a:xfrm>
        </p:spPr>
        <p:txBody>
          <a:bodyPr>
            <a:normAutofit fontScale="70000" lnSpcReduction="20000"/>
          </a:bodyPr>
          <a:lstStyle/>
          <a:p>
            <a:r>
              <a:rPr lang="en-US" sz="2600" dirty="0"/>
              <a:t>Seek to understand!</a:t>
            </a:r>
          </a:p>
          <a:p>
            <a:pPr lvl="1"/>
            <a:r>
              <a:rPr lang="en-US" sz="2600" dirty="0"/>
              <a:t>What makes this person tick? Who are they? Are they introverted, extroverted, someone who you feel you might be able to give more information to or someone who is simply trying to get in and out? Why did they make the choices they did- what is driving them?</a:t>
            </a:r>
          </a:p>
          <a:p>
            <a:r>
              <a:rPr lang="en-US" sz="2600" dirty="0"/>
              <a:t>Ask open ended questions</a:t>
            </a:r>
          </a:p>
          <a:p>
            <a:pPr lvl="1"/>
            <a:r>
              <a:rPr lang="en-US" sz="2600" dirty="0"/>
              <a:t>In sensitive topics like SA or DV, it may feel like prying to ask any questions just due to the nature of the situation</a:t>
            </a:r>
          </a:p>
          <a:p>
            <a:r>
              <a:rPr lang="en-US" sz="2600" dirty="0"/>
              <a:t>This can be tricky in this exact setting, because we do not want to ask them to explain the assault</a:t>
            </a:r>
          </a:p>
          <a:p>
            <a:r>
              <a:rPr lang="en-US" sz="2600" dirty="0"/>
              <a:t>But, we DO want to make the effort to understand them in their time of need</a:t>
            </a:r>
          </a:p>
          <a:p>
            <a:pPr lvl="1"/>
            <a:r>
              <a:rPr lang="en-US" sz="2600" dirty="0"/>
              <a:t>It is appropriate to ask “Is there anything you can think of that I can do that may help?” “Would you like me to talk to you during the exam to try and take your mind off this?”</a:t>
            </a:r>
          </a:p>
          <a:p>
            <a:pPr lvl="1"/>
            <a:r>
              <a:rPr lang="en-US" sz="2600" dirty="0"/>
              <a:t>I like to ask “What usually comforts you when you are feeling upset?” “Do you have any friends you feel comfortable talking about this with?”</a:t>
            </a:r>
          </a:p>
          <a:p>
            <a:pPr lvl="1"/>
            <a:endParaRPr lang="en-US" dirty="0"/>
          </a:p>
          <a:p>
            <a:pPr lvl="1"/>
            <a:endParaRPr lang="en-US" dirty="0"/>
          </a:p>
          <a:p>
            <a:pPr marL="457200" lvl="1" indent="0">
              <a:buNone/>
            </a:pPr>
            <a:r>
              <a:rPr lang="en-US" sz="3400" dirty="0"/>
              <a:t>The end goal is to </a:t>
            </a:r>
            <a:r>
              <a:rPr lang="en-US" sz="3400" i="1" dirty="0"/>
              <a:t>understand</a:t>
            </a:r>
          </a:p>
          <a:p>
            <a:pPr marL="457200" lvl="1" indent="0">
              <a:buNone/>
            </a:pPr>
            <a:endParaRPr lang="en-US" dirty="0"/>
          </a:p>
          <a:p>
            <a:pPr lvl="1"/>
            <a:endParaRPr lang="en-US" dirty="0"/>
          </a:p>
        </p:txBody>
      </p:sp>
      <p:sp>
        <p:nvSpPr>
          <p:cNvPr id="4" name="Slide Number Placeholder 3">
            <a:extLst>
              <a:ext uri="{FF2B5EF4-FFF2-40B4-BE49-F238E27FC236}">
                <a16:creationId xmlns:a16="http://schemas.microsoft.com/office/drawing/2014/main" id="{8CB631D0-4353-3EB2-CDDE-AE6FE210BBA0}"/>
              </a:ext>
            </a:extLst>
          </p:cNvPr>
          <p:cNvSpPr>
            <a:spLocks noGrp="1"/>
          </p:cNvSpPr>
          <p:nvPr>
            <p:ph type="sldNum" sz="quarter" idx="4"/>
          </p:nvPr>
        </p:nvSpPr>
        <p:spPr/>
        <p:txBody>
          <a:bodyPr/>
          <a:lstStyle/>
          <a:p>
            <a:fld id="{58FB4751-880F-D840-AAA9-3A15815CC996}" type="slidenum">
              <a:rPr lang="en-US" smtClean="0"/>
              <a:pPr/>
              <a:t>16</a:t>
            </a:fld>
            <a:endParaRPr lang="en-US" dirty="0"/>
          </a:p>
        </p:txBody>
      </p:sp>
    </p:spTree>
    <p:extLst>
      <p:ext uri="{BB962C8B-B14F-4D97-AF65-F5344CB8AC3E}">
        <p14:creationId xmlns:p14="http://schemas.microsoft.com/office/powerpoint/2010/main" val="1328266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8AD8ACFE-0A5E-5D7D-E6A0-AD79A2B12487}"/>
              </a:ext>
            </a:extLst>
          </p:cNvPr>
          <p:cNvSpPr>
            <a:spLocks noGrp="1"/>
          </p:cNvSpPr>
          <p:nvPr>
            <p:ph type="title"/>
          </p:nvPr>
        </p:nvSpPr>
        <p:spPr>
          <a:xfrm>
            <a:off x="914400" y="914400"/>
            <a:ext cx="7534656" cy="914400"/>
          </a:xfrm>
        </p:spPr>
        <p:txBody>
          <a:bodyPr/>
          <a:lstStyle/>
          <a:p>
            <a:r>
              <a:rPr lang="en-US" dirty="0"/>
              <a:t>What is authenticity?</a:t>
            </a:r>
          </a:p>
        </p:txBody>
      </p:sp>
      <p:sp>
        <p:nvSpPr>
          <p:cNvPr id="10" name="Content Placeholder 2">
            <a:extLst>
              <a:ext uri="{FF2B5EF4-FFF2-40B4-BE49-F238E27FC236}">
                <a16:creationId xmlns:a16="http://schemas.microsoft.com/office/drawing/2014/main" id="{8D89F5A8-2395-E476-E470-3B8B2E6E4CE6}"/>
              </a:ext>
            </a:extLst>
          </p:cNvPr>
          <p:cNvSpPr>
            <a:spLocks noGrp="1"/>
          </p:cNvSpPr>
          <p:nvPr>
            <p:ph sz="quarter" idx="10"/>
          </p:nvPr>
        </p:nvSpPr>
        <p:spPr>
          <a:xfrm>
            <a:off x="914400" y="2039112"/>
            <a:ext cx="9613900" cy="4145788"/>
          </a:xfrm>
        </p:spPr>
        <p:txBody>
          <a:bodyPr>
            <a:normAutofit/>
          </a:bodyPr>
          <a:lstStyle/>
          <a:p>
            <a:r>
              <a:rPr lang="en-US" dirty="0"/>
              <a:t>Being genuine and aligning one's actions with their true values, beliefs, and needs</a:t>
            </a:r>
          </a:p>
          <a:p>
            <a:r>
              <a:rPr lang="en-US" dirty="0"/>
              <a:t>Involves self-awareness, unbiased self-evaluation, and behaving in ways that are congruent with one's internal self, rather than suppressing one's true feelings or behaviors due to external pressures or how you think you should act</a:t>
            </a:r>
          </a:p>
          <a:p>
            <a:r>
              <a:rPr lang="en-US" dirty="0"/>
              <a:t>Maybe this involves shadow work for my psychoanalytic advocates</a:t>
            </a:r>
          </a:p>
          <a:p>
            <a:pPr lvl="1"/>
            <a:r>
              <a:rPr lang="en-US" sz="2000" dirty="0"/>
              <a:t>Shadow work: the process of exploring and integrating the repressed or hidden parts of your personality, known as your "shadow self“</a:t>
            </a:r>
          </a:p>
          <a:p>
            <a:pPr lvl="1"/>
            <a:r>
              <a:rPr lang="en-US" sz="2000" dirty="0"/>
              <a:t>Involves bringing unconscious traits, emotions, and desires—which are often negative but can also be undeveloped potential—into conscious awareness to become a more whole and self-aware individual. This can help improve self-esteem, relationships, and overall self-acceptance by addressing self-sabotage and negative self-talk</a:t>
            </a:r>
          </a:p>
        </p:txBody>
      </p:sp>
      <p:sp>
        <p:nvSpPr>
          <p:cNvPr id="12" name="Slide Number Placeholder 3">
            <a:extLst>
              <a:ext uri="{FF2B5EF4-FFF2-40B4-BE49-F238E27FC236}">
                <a16:creationId xmlns:a16="http://schemas.microsoft.com/office/drawing/2014/main" id="{7846C668-06E2-FF47-E276-98746E21E927}"/>
              </a:ext>
            </a:extLst>
          </p:cNvPr>
          <p:cNvSpPr>
            <a:spLocks noGrp="1"/>
          </p:cNvSpPr>
          <p:nvPr>
            <p:ph type="sldNum" sz="quarter" idx="4"/>
          </p:nvPr>
        </p:nvSpPr>
        <p:spPr>
          <a:xfrm>
            <a:off x="11353800" y="5879804"/>
            <a:ext cx="661416" cy="895899"/>
          </a:xfrm>
        </p:spPr>
        <p:txBody>
          <a:bodyPr/>
          <a:lstStyle/>
          <a:p>
            <a:pPr>
              <a:spcAft>
                <a:spcPts val="600"/>
              </a:spcAft>
            </a:pPr>
            <a:fld id="{58FB4751-880F-D840-AAA9-3A15815CC996}" type="slidenum">
              <a:rPr lang="en-US" smtClean="0"/>
              <a:pPr>
                <a:spcAft>
                  <a:spcPts val="600"/>
                </a:spcAft>
              </a:pPr>
              <a:t>17</a:t>
            </a:fld>
            <a:endParaRPr lang="en-US"/>
          </a:p>
        </p:txBody>
      </p:sp>
    </p:spTree>
    <p:extLst>
      <p:ext uri="{BB962C8B-B14F-4D97-AF65-F5344CB8AC3E}">
        <p14:creationId xmlns:p14="http://schemas.microsoft.com/office/powerpoint/2010/main" val="3865804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699A4-2D96-4B9D-E79F-E335BA907DF1}"/>
              </a:ext>
            </a:extLst>
          </p:cNvPr>
          <p:cNvSpPr>
            <a:spLocks noGrp="1"/>
          </p:cNvSpPr>
          <p:nvPr>
            <p:ph type="title"/>
          </p:nvPr>
        </p:nvSpPr>
        <p:spPr/>
        <p:txBody>
          <a:bodyPr/>
          <a:lstStyle/>
          <a:p>
            <a:r>
              <a:rPr lang="en-US" dirty="0"/>
              <a:t>Lets try it out:</a:t>
            </a:r>
          </a:p>
        </p:txBody>
      </p:sp>
      <p:sp>
        <p:nvSpPr>
          <p:cNvPr id="3" name="Content Placeholder 2">
            <a:extLst>
              <a:ext uri="{FF2B5EF4-FFF2-40B4-BE49-F238E27FC236}">
                <a16:creationId xmlns:a16="http://schemas.microsoft.com/office/drawing/2014/main" id="{E6FD7644-BA83-06B5-2FD2-E9CB902CD33C}"/>
              </a:ext>
            </a:extLst>
          </p:cNvPr>
          <p:cNvSpPr>
            <a:spLocks noGrp="1"/>
          </p:cNvSpPr>
          <p:nvPr>
            <p:ph sz="quarter" idx="10"/>
          </p:nvPr>
        </p:nvSpPr>
        <p:spPr/>
        <p:txBody>
          <a:bodyPr>
            <a:normAutofit/>
          </a:bodyPr>
          <a:lstStyle/>
          <a:p>
            <a:r>
              <a:rPr lang="en-US" dirty="0"/>
              <a:t>What are your core values?</a:t>
            </a:r>
          </a:p>
          <a:p>
            <a:r>
              <a:rPr lang="en-US" dirty="0"/>
              <a:t>What would you do if you were no longer concerned with what others thought of you?</a:t>
            </a:r>
          </a:p>
          <a:p>
            <a:r>
              <a:rPr lang="en-US" dirty="0"/>
              <a:t>What unique gifts or perspectives do you bring to the world when you are fully yourself?</a:t>
            </a:r>
          </a:p>
          <a:p>
            <a:r>
              <a:rPr lang="en-US" dirty="0"/>
              <a:t>When was the last time you spoke your truth despite fear, and how did it feel?</a:t>
            </a:r>
          </a:p>
          <a:p>
            <a:r>
              <a:rPr lang="en-US" dirty="0"/>
              <a:t>How do you deal with shame, guilt, or embarrassment?</a:t>
            </a:r>
          </a:p>
        </p:txBody>
      </p:sp>
      <p:sp>
        <p:nvSpPr>
          <p:cNvPr id="4" name="Slide Number Placeholder 3">
            <a:extLst>
              <a:ext uri="{FF2B5EF4-FFF2-40B4-BE49-F238E27FC236}">
                <a16:creationId xmlns:a16="http://schemas.microsoft.com/office/drawing/2014/main" id="{4D378AF6-B6C1-6A79-C8E2-B63650D42075}"/>
              </a:ext>
            </a:extLst>
          </p:cNvPr>
          <p:cNvSpPr>
            <a:spLocks noGrp="1"/>
          </p:cNvSpPr>
          <p:nvPr>
            <p:ph type="sldNum" sz="quarter" idx="4"/>
          </p:nvPr>
        </p:nvSpPr>
        <p:spPr/>
        <p:txBody>
          <a:bodyPr/>
          <a:lstStyle/>
          <a:p>
            <a:fld id="{58FB4751-880F-D840-AAA9-3A15815CC996}" type="slidenum">
              <a:rPr lang="en-US" smtClean="0"/>
              <a:pPr/>
              <a:t>18</a:t>
            </a:fld>
            <a:endParaRPr lang="en-US" dirty="0"/>
          </a:p>
        </p:txBody>
      </p:sp>
    </p:spTree>
    <p:extLst>
      <p:ext uri="{BB962C8B-B14F-4D97-AF65-F5344CB8AC3E}">
        <p14:creationId xmlns:p14="http://schemas.microsoft.com/office/powerpoint/2010/main" val="3972801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F0EBA-6A07-7A41-AC11-D8DE26FBCA2D}"/>
              </a:ext>
            </a:extLst>
          </p:cNvPr>
          <p:cNvSpPr>
            <a:spLocks noGrp="1"/>
          </p:cNvSpPr>
          <p:nvPr>
            <p:ph type="title"/>
          </p:nvPr>
        </p:nvSpPr>
        <p:spPr/>
        <p:txBody>
          <a:bodyPr/>
          <a:lstStyle/>
          <a:p>
            <a:r>
              <a:rPr lang="en-US" dirty="0"/>
              <a:t>Long Story Short..</a:t>
            </a:r>
          </a:p>
        </p:txBody>
      </p:sp>
      <p:sp>
        <p:nvSpPr>
          <p:cNvPr id="3" name="Content Placeholder 2">
            <a:extLst>
              <a:ext uri="{FF2B5EF4-FFF2-40B4-BE49-F238E27FC236}">
                <a16:creationId xmlns:a16="http://schemas.microsoft.com/office/drawing/2014/main" id="{7CA31473-3411-2216-5B78-201495B6D848}"/>
              </a:ext>
            </a:extLst>
          </p:cNvPr>
          <p:cNvSpPr>
            <a:spLocks noGrp="1"/>
          </p:cNvSpPr>
          <p:nvPr>
            <p:ph sz="quarter" idx="10"/>
          </p:nvPr>
        </p:nvSpPr>
        <p:spPr/>
        <p:txBody>
          <a:bodyPr/>
          <a:lstStyle/>
          <a:p>
            <a:r>
              <a:rPr lang="en-US" dirty="0"/>
              <a:t>How you implement the skills you know of how to be an advocate are personal to you and do not have to look like mine or someone else's</a:t>
            </a:r>
          </a:p>
          <a:p>
            <a:r>
              <a:rPr lang="en-US" dirty="0"/>
              <a:t>What matters is that you are being authentic and real with that person</a:t>
            </a:r>
          </a:p>
          <a:p>
            <a:r>
              <a:rPr lang="en-US" dirty="0"/>
              <a:t>Sometimes that means addressing your fears</a:t>
            </a:r>
          </a:p>
          <a:p>
            <a:pPr lvl="1"/>
            <a:r>
              <a:rPr lang="en-US" dirty="0"/>
              <a:t>(Do you “black out” during conflict? Are you sometimes so overwhelmed by the clients situation that it is hard for you shut down? Is it hard for you to give yourself grace when you make a mistake, and there hard to give it to others? OR the opposite- are you too light on others and too hard on yourself?)</a:t>
            </a:r>
          </a:p>
        </p:txBody>
      </p:sp>
      <p:sp>
        <p:nvSpPr>
          <p:cNvPr id="4" name="Slide Number Placeholder 3">
            <a:extLst>
              <a:ext uri="{FF2B5EF4-FFF2-40B4-BE49-F238E27FC236}">
                <a16:creationId xmlns:a16="http://schemas.microsoft.com/office/drawing/2014/main" id="{91125043-0015-0F79-1340-87E0D18C5EB6}"/>
              </a:ext>
            </a:extLst>
          </p:cNvPr>
          <p:cNvSpPr>
            <a:spLocks noGrp="1"/>
          </p:cNvSpPr>
          <p:nvPr>
            <p:ph type="sldNum" sz="quarter" idx="4"/>
          </p:nvPr>
        </p:nvSpPr>
        <p:spPr/>
        <p:txBody>
          <a:bodyPr/>
          <a:lstStyle/>
          <a:p>
            <a:fld id="{58FB4751-880F-D840-AAA9-3A15815CC996}" type="slidenum">
              <a:rPr lang="en-US" smtClean="0"/>
              <a:pPr/>
              <a:t>19</a:t>
            </a:fld>
            <a:endParaRPr lang="en-US" dirty="0"/>
          </a:p>
        </p:txBody>
      </p:sp>
    </p:spTree>
    <p:extLst>
      <p:ext uri="{BB962C8B-B14F-4D97-AF65-F5344CB8AC3E}">
        <p14:creationId xmlns:p14="http://schemas.microsoft.com/office/powerpoint/2010/main" val="289947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Title 2">
            <a:extLst>
              <a:ext uri="{FF2B5EF4-FFF2-40B4-BE49-F238E27FC236}">
                <a16:creationId xmlns:a16="http://schemas.microsoft.com/office/drawing/2014/main" id="{2A3D95EF-8A67-7F71-37EF-9EB02511B163}"/>
              </a:ext>
            </a:extLst>
          </p:cNvPr>
          <p:cNvSpPr>
            <a:spLocks noGrp="1"/>
          </p:cNvSpPr>
          <p:nvPr>
            <p:ph type="title"/>
          </p:nvPr>
        </p:nvSpPr>
        <p:spPr>
          <a:xfrm>
            <a:off x="914400" y="914400"/>
            <a:ext cx="10360152" cy="2843784"/>
          </a:xfrm>
        </p:spPr>
        <p:txBody>
          <a:bodyPr anchor="b"/>
          <a:lstStyle/>
          <a:p>
            <a:r>
              <a:rPr lang="en-US" dirty="0"/>
              <a:t>Who do we think the client is expecting when the advocate walks into the room?</a:t>
            </a:r>
          </a:p>
        </p:txBody>
      </p:sp>
      <p:sp>
        <p:nvSpPr>
          <p:cNvPr id="15" name="Text Placeholder 14">
            <a:extLst>
              <a:ext uri="{FF2B5EF4-FFF2-40B4-BE49-F238E27FC236}">
                <a16:creationId xmlns:a16="http://schemas.microsoft.com/office/drawing/2014/main" id="{C7846849-DC0A-EE3B-2E5E-D669EC1273D6}"/>
              </a:ext>
            </a:extLst>
          </p:cNvPr>
          <p:cNvSpPr>
            <a:spLocks noGrp="1"/>
          </p:cNvSpPr>
          <p:nvPr>
            <p:ph type="body" sz="quarter" idx="13"/>
          </p:nvPr>
        </p:nvSpPr>
        <p:spPr>
          <a:xfrm>
            <a:off x="2041114" y="3825875"/>
            <a:ext cx="8109772" cy="2644775"/>
          </a:xfrm>
        </p:spPr>
        <p:txBody>
          <a:bodyPr/>
          <a:lstStyle/>
          <a:p>
            <a:r>
              <a:rPr lang="en-US" dirty="0"/>
              <a:t>I want actual answers! Please</a:t>
            </a:r>
          </a:p>
        </p:txBody>
      </p:sp>
    </p:spTree>
    <p:extLst>
      <p:ext uri="{BB962C8B-B14F-4D97-AF65-F5344CB8AC3E}">
        <p14:creationId xmlns:p14="http://schemas.microsoft.com/office/powerpoint/2010/main" val="1096717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2E8D7-CCF0-BDCD-3636-AF7D664C55FB}"/>
              </a:ext>
            </a:extLst>
          </p:cNvPr>
          <p:cNvSpPr>
            <a:spLocks noGrp="1"/>
          </p:cNvSpPr>
          <p:nvPr>
            <p:ph type="title"/>
          </p:nvPr>
        </p:nvSpPr>
        <p:spPr/>
        <p:txBody>
          <a:bodyPr/>
          <a:lstStyle/>
          <a:p>
            <a:r>
              <a:rPr lang="en-US" dirty="0"/>
              <a:t>You can only take the client as far as you yourself have walked</a:t>
            </a:r>
          </a:p>
        </p:txBody>
      </p:sp>
      <p:sp>
        <p:nvSpPr>
          <p:cNvPr id="3" name="Content Placeholder 2">
            <a:extLst>
              <a:ext uri="{FF2B5EF4-FFF2-40B4-BE49-F238E27FC236}">
                <a16:creationId xmlns:a16="http://schemas.microsoft.com/office/drawing/2014/main" id="{DC5C581C-F3F8-BBDF-AD1B-2509A6C94D4A}"/>
              </a:ext>
            </a:extLst>
          </p:cNvPr>
          <p:cNvSpPr>
            <a:spLocks noGrp="1"/>
          </p:cNvSpPr>
          <p:nvPr>
            <p:ph sz="quarter" idx="10"/>
          </p:nvPr>
        </p:nvSpPr>
        <p:spPr/>
        <p:txBody>
          <a:bodyPr>
            <a:normAutofit/>
          </a:bodyPr>
          <a:lstStyle/>
          <a:p>
            <a:r>
              <a:rPr lang="en-US" dirty="0"/>
              <a:t>What this means is if you are not taking care of yourself (both self care and deep down) it will be hard to take care of others</a:t>
            </a:r>
          </a:p>
          <a:p>
            <a:r>
              <a:rPr lang="en-US" dirty="0"/>
              <a:t>Can prevent burn out- we want you for a long time!</a:t>
            </a:r>
          </a:p>
          <a:p>
            <a:r>
              <a:rPr lang="en-US" dirty="0"/>
              <a:t>It is good to know what your strengths and weaknesses are and how they may manifest in within your advocacy</a:t>
            </a:r>
          </a:p>
          <a:p>
            <a:pPr lvl="1"/>
            <a:r>
              <a:rPr lang="en-US" dirty="0"/>
              <a:t>Consider analyzing your responses to yelling, insults, making a mistake, and your problem solving skills, or the other questions we spoke of earlier</a:t>
            </a:r>
          </a:p>
        </p:txBody>
      </p:sp>
      <p:sp>
        <p:nvSpPr>
          <p:cNvPr id="4" name="Slide Number Placeholder 3">
            <a:extLst>
              <a:ext uri="{FF2B5EF4-FFF2-40B4-BE49-F238E27FC236}">
                <a16:creationId xmlns:a16="http://schemas.microsoft.com/office/drawing/2014/main" id="{22D48C3C-6750-2738-705A-50E58CF15695}"/>
              </a:ext>
            </a:extLst>
          </p:cNvPr>
          <p:cNvSpPr>
            <a:spLocks noGrp="1"/>
          </p:cNvSpPr>
          <p:nvPr>
            <p:ph type="sldNum" sz="quarter" idx="4"/>
          </p:nvPr>
        </p:nvSpPr>
        <p:spPr/>
        <p:txBody>
          <a:bodyPr/>
          <a:lstStyle/>
          <a:p>
            <a:fld id="{58FB4751-880F-D840-AAA9-3A15815CC996}" type="slidenum">
              <a:rPr lang="en-US" smtClean="0"/>
              <a:pPr/>
              <a:t>20</a:t>
            </a:fld>
            <a:endParaRPr lang="en-US" dirty="0"/>
          </a:p>
        </p:txBody>
      </p:sp>
    </p:spTree>
    <p:extLst>
      <p:ext uri="{BB962C8B-B14F-4D97-AF65-F5344CB8AC3E}">
        <p14:creationId xmlns:p14="http://schemas.microsoft.com/office/powerpoint/2010/main" val="38821068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26241-4B5D-84D9-CC7A-5BBB07E17560}"/>
              </a:ext>
            </a:extLst>
          </p:cNvPr>
          <p:cNvSpPr>
            <a:spLocks noGrp="1"/>
          </p:cNvSpPr>
          <p:nvPr>
            <p:ph type="title"/>
          </p:nvPr>
        </p:nvSpPr>
        <p:spPr/>
        <p:txBody>
          <a:bodyPr/>
          <a:lstStyle/>
          <a:p>
            <a:r>
              <a:rPr lang="en-US" dirty="0"/>
              <a:t>Final Talking Points</a:t>
            </a:r>
          </a:p>
        </p:txBody>
      </p:sp>
      <p:sp>
        <p:nvSpPr>
          <p:cNvPr id="3" name="Content Placeholder 2">
            <a:extLst>
              <a:ext uri="{FF2B5EF4-FFF2-40B4-BE49-F238E27FC236}">
                <a16:creationId xmlns:a16="http://schemas.microsoft.com/office/drawing/2014/main" id="{96407A0A-7575-0B32-0BCE-73611EA2702A}"/>
              </a:ext>
            </a:extLst>
          </p:cNvPr>
          <p:cNvSpPr>
            <a:spLocks noGrp="1"/>
          </p:cNvSpPr>
          <p:nvPr>
            <p:ph sz="quarter" idx="10"/>
          </p:nvPr>
        </p:nvSpPr>
        <p:spPr/>
        <p:txBody>
          <a:bodyPr/>
          <a:lstStyle/>
          <a:p>
            <a:r>
              <a:rPr lang="en-US" dirty="0"/>
              <a:t>The way you become a “good advocate” is not always what you know, but who you show up as and strive to be. That will lead you to where you need to go</a:t>
            </a:r>
          </a:p>
          <a:p>
            <a:r>
              <a:rPr lang="en-US" dirty="0"/>
              <a:t>Courage is an impressive thing- and you all have it</a:t>
            </a:r>
          </a:p>
          <a:p>
            <a:r>
              <a:rPr lang="en-US" dirty="0"/>
              <a:t>Thank you for choosing to do this work</a:t>
            </a:r>
          </a:p>
          <a:p>
            <a:endParaRPr lang="en-US" dirty="0"/>
          </a:p>
        </p:txBody>
      </p:sp>
      <p:sp>
        <p:nvSpPr>
          <p:cNvPr id="4" name="Slide Number Placeholder 3">
            <a:extLst>
              <a:ext uri="{FF2B5EF4-FFF2-40B4-BE49-F238E27FC236}">
                <a16:creationId xmlns:a16="http://schemas.microsoft.com/office/drawing/2014/main" id="{B34387E2-C328-3BEB-80F4-A7D904EFFF7C}"/>
              </a:ext>
            </a:extLst>
          </p:cNvPr>
          <p:cNvSpPr>
            <a:spLocks noGrp="1"/>
          </p:cNvSpPr>
          <p:nvPr>
            <p:ph type="sldNum" sz="quarter" idx="4"/>
          </p:nvPr>
        </p:nvSpPr>
        <p:spPr/>
        <p:txBody>
          <a:bodyPr/>
          <a:lstStyle/>
          <a:p>
            <a:fld id="{58FB4751-880F-D840-AAA9-3A15815CC996}" type="slidenum">
              <a:rPr lang="en-US" smtClean="0"/>
              <a:pPr/>
              <a:t>21</a:t>
            </a:fld>
            <a:endParaRPr lang="en-US" dirty="0"/>
          </a:p>
        </p:txBody>
      </p:sp>
    </p:spTree>
    <p:extLst>
      <p:ext uri="{BB962C8B-B14F-4D97-AF65-F5344CB8AC3E}">
        <p14:creationId xmlns:p14="http://schemas.microsoft.com/office/powerpoint/2010/main" val="33267352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7C61C2AA-8949-BDAF-D781-69FC131710B1}"/>
              </a:ext>
            </a:extLst>
          </p:cNvPr>
          <p:cNvSpPr>
            <a:spLocks noGrp="1"/>
          </p:cNvSpPr>
          <p:nvPr>
            <p:ph type="ctrTitle"/>
          </p:nvPr>
        </p:nvSpPr>
        <p:spPr>
          <a:xfrm>
            <a:off x="915924" y="914400"/>
            <a:ext cx="10360152" cy="5029200"/>
          </a:xfrm>
        </p:spPr>
        <p:txBody>
          <a:bodyPr/>
          <a:lstStyle/>
          <a:p>
            <a:r>
              <a:rPr lang="en-US" dirty="0"/>
              <a:t>Thank You!</a:t>
            </a:r>
            <a:br>
              <a:rPr lang="en-US" dirty="0"/>
            </a:br>
            <a:br>
              <a:rPr lang="en-US" dirty="0"/>
            </a:br>
            <a:r>
              <a:rPr lang="en-US" sz="1400" dirty="0"/>
              <a:t>Emalee Beavers</a:t>
            </a:r>
            <a:br>
              <a:rPr lang="en-US" sz="1400" dirty="0"/>
            </a:br>
            <a:r>
              <a:rPr lang="en-US" sz="1400" dirty="0"/>
              <a:t>emalee@standupplacer.org</a:t>
            </a:r>
          </a:p>
        </p:txBody>
      </p:sp>
      <p:sp>
        <p:nvSpPr>
          <p:cNvPr id="4" name="Slide Number Placeholder 3" hidden="1">
            <a:extLst>
              <a:ext uri="{FF2B5EF4-FFF2-40B4-BE49-F238E27FC236}">
                <a16:creationId xmlns:a16="http://schemas.microsoft.com/office/drawing/2014/main" id="{8BAFAE45-5F1B-10E6-9E6D-AC21B417E02B}"/>
              </a:ext>
            </a:extLst>
          </p:cNvPr>
          <p:cNvSpPr>
            <a:spLocks noGrp="1"/>
          </p:cNvSpPr>
          <p:nvPr>
            <p:ph type="sldNum" sz="quarter" idx="4294967295"/>
          </p:nvPr>
        </p:nvSpPr>
        <p:spPr>
          <a:xfrm>
            <a:off x="11353800" y="5879804"/>
            <a:ext cx="661416" cy="895899"/>
          </a:xfrm>
        </p:spPr>
        <p:txBody>
          <a:bodyPr/>
          <a:lstStyle/>
          <a:p>
            <a:pPr>
              <a:spcAft>
                <a:spcPts val="600"/>
              </a:spcAft>
            </a:pPr>
            <a:fld id="{58FB4751-880F-D840-AAA9-3A15815CC996}" type="slidenum">
              <a:rPr lang="en-US" smtClean="0"/>
              <a:pPr>
                <a:spcAft>
                  <a:spcPts val="600"/>
                </a:spcAft>
              </a:pPr>
              <a:t>22</a:t>
            </a:fld>
            <a:endParaRPr lang="en-US"/>
          </a:p>
        </p:txBody>
      </p:sp>
    </p:spTree>
    <p:extLst>
      <p:ext uri="{BB962C8B-B14F-4D97-AF65-F5344CB8AC3E}">
        <p14:creationId xmlns:p14="http://schemas.microsoft.com/office/powerpoint/2010/main" val="3449155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2D797-E311-CA8D-F773-ABA2191C5DBE}"/>
              </a:ext>
            </a:extLst>
          </p:cNvPr>
          <p:cNvSpPr>
            <a:spLocks noGrp="1"/>
          </p:cNvSpPr>
          <p:nvPr>
            <p:ph type="title"/>
          </p:nvPr>
        </p:nvSpPr>
        <p:spPr/>
        <p:txBody>
          <a:bodyPr/>
          <a:lstStyle/>
          <a:p>
            <a:r>
              <a:rPr lang="en-US" dirty="0"/>
              <a:t>Who are we when we walk into that room? </a:t>
            </a:r>
          </a:p>
        </p:txBody>
      </p:sp>
      <p:sp>
        <p:nvSpPr>
          <p:cNvPr id="3" name="Text Placeholder 2">
            <a:extLst>
              <a:ext uri="{FF2B5EF4-FFF2-40B4-BE49-F238E27FC236}">
                <a16:creationId xmlns:a16="http://schemas.microsoft.com/office/drawing/2014/main" id="{C3CE602F-B092-3AC7-7FD7-D33CD6976E3C}"/>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510348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0151C-AF52-39A7-54C5-576ABBDB6DA4}"/>
              </a:ext>
            </a:extLst>
          </p:cNvPr>
          <p:cNvSpPr>
            <a:spLocks noGrp="1"/>
          </p:cNvSpPr>
          <p:nvPr>
            <p:ph type="title"/>
          </p:nvPr>
        </p:nvSpPr>
        <p:spPr/>
        <p:txBody>
          <a:bodyPr/>
          <a:lstStyle/>
          <a:p>
            <a:r>
              <a:rPr lang="en-US" dirty="0"/>
              <a:t>Who sometimes has anxiety about how they can help the survivor?</a:t>
            </a:r>
          </a:p>
        </p:txBody>
      </p:sp>
      <p:sp>
        <p:nvSpPr>
          <p:cNvPr id="3" name="Text Placeholder 2">
            <a:extLst>
              <a:ext uri="{FF2B5EF4-FFF2-40B4-BE49-F238E27FC236}">
                <a16:creationId xmlns:a16="http://schemas.microsoft.com/office/drawing/2014/main" id="{56DB4082-0C80-DD1A-97BF-612CB55425FA}"/>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651334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E1E8E-5B3F-8B01-281C-DE3C734A41DE}"/>
              </a:ext>
            </a:extLst>
          </p:cNvPr>
          <p:cNvSpPr>
            <a:spLocks noGrp="1"/>
          </p:cNvSpPr>
          <p:nvPr>
            <p:ph type="title"/>
          </p:nvPr>
        </p:nvSpPr>
        <p:spPr/>
        <p:txBody>
          <a:bodyPr/>
          <a:lstStyle/>
          <a:p>
            <a:r>
              <a:rPr lang="en-US" dirty="0"/>
              <a:t>Who sometimes has anxiety about how they can help the survivor?</a:t>
            </a:r>
          </a:p>
        </p:txBody>
      </p:sp>
      <p:sp>
        <p:nvSpPr>
          <p:cNvPr id="3" name="Content Placeholder 2">
            <a:extLst>
              <a:ext uri="{FF2B5EF4-FFF2-40B4-BE49-F238E27FC236}">
                <a16:creationId xmlns:a16="http://schemas.microsoft.com/office/drawing/2014/main" id="{772399CC-0346-F08B-2569-504F43B62D63}"/>
              </a:ext>
            </a:extLst>
          </p:cNvPr>
          <p:cNvSpPr>
            <a:spLocks noGrp="1"/>
          </p:cNvSpPr>
          <p:nvPr>
            <p:ph sz="quarter" idx="10"/>
          </p:nvPr>
        </p:nvSpPr>
        <p:spPr/>
        <p:txBody>
          <a:bodyPr/>
          <a:lstStyle/>
          <a:p>
            <a:r>
              <a:rPr lang="en-US" dirty="0"/>
              <a:t>Due to high-stakes work, heavy workloads, and complex client situations.. It is hard to imagine that there is not some kernel of self doubt or imposter syndrome</a:t>
            </a:r>
          </a:p>
          <a:p>
            <a:pPr lvl="1"/>
            <a:r>
              <a:rPr lang="en-US" dirty="0"/>
              <a:t> (feeling like you are pretending to be someone you are not)</a:t>
            </a:r>
          </a:p>
          <a:p>
            <a:r>
              <a:rPr lang="en-US" dirty="0"/>
              <a:t>It is normal to have a sense of self doubt or doubt of ones own knowledge</a:t>
            </a:r>
          </a:p>
          <a:p>
            <a:pPr lvl="1"/>
            <a:r>
              <a:rPr lang="en-US" dirty="0"/>
              <a:t>A healthy amount of this can be a good thing and can combat complacency, motivate further preparation, and encourage continuous learning</a:t>
            </a:r>
          </a:p>
          <a:p>
            <a:endParaRPr lang="en-US" dirty="0"/>
          </a:p>
        </p:txBody>
      </p:sp>
      <p:sp>
        <p:nvSpPr>
          <p:cNvPr id="4" name="Slide Number Placeholder 3">
            <a:extLst>
              <a:ext uri="{FF2B5EF4-FFF2-40B4-BE49-F238E27FC236}">
                <a16:creationId xmlns:a16="http://schemas.microsoft.com/office/drawing/2014/main" id="{8A900C3E-C3D2-4138-DA0C-D2FB2AC7BBFC}"/>
              </a:ext>
            </a:extLst>
          </p:cNvPr>
          <p:cNvSpPr>
            <a:spLocks noGrp="1"/>
          </p:cNvSpPr>
          <p:nvPr>
            <p:ph type="sldNum" sz="quarter" idx="4"/>
          </p:nvPr>
        </p:nvSpPr>
        <p:spPr/>
        <p:txBody>
          <a:bodyPr/>
          <a:lstStyle/>
          <a:p>
            <a:fld id="{58FB4751-880F-D840-AAA9-3A15815CC996}" type="slidenum">
              <a:rPr lang="en-US" smtClean="0"/>
              <a:pPr/>
              <a:t>5</a:t>
            </a:fld>
            <a:endParaRPr lang="en-US" dirty="0"/>
          </a:p>
        </p:txBody>
      </p:sp>
    </p:spTree>
    <p:extLst>
      <p:ext uri="{BB962C8B-B14F-4D97-AF65-F5344CB8AC3E}">
        <p14:creationId xmlns:p14="http://schemas.microsoft.com/office/powerpoint/2010/main" val="2402611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9BB81-8F98-9B61-958D-2FDC76136B77}"/>
              </a:ext>
            </a:extLst>
          </p:cNvPr>
          <p:cNvSpPr>
            <a:spLocks noGrp="1"/>
          </p:cNvSpPr>
          <p:nvPr>
            <p:ph type="title"/>
          </p:nvPr>
        </p:nvSpPr>
        <p:spPr>
          <a:xfrm>
            <a:off x="1045029" y="2315364"/>
            <a:ext cx="10360152" cy="2843784"/>
          </a:xfrm>
        </p:spPr>
        <p:txBody>
          <a:bodyPr/>
          <a:lstStyle/>
          <a:p>
            <a:r>
              <a:rPr lang="en-US" dirty="0"/>
              <a:t>But the truth is.. being yourself is the most valuable person you can be to that survivor in that moment. Even (especially) if you are not perfect.</a:t>
            </a:r>
          </a:p>
        </p:txBody>
      </p:sp>
      <p:sp>
        <p:nvSpPr>
          <p:cNvPr id="3" name="Text Placeholder 2">
            <a:extLst>
              <a:ext uri="{FF2B5EF4-FFF2-40B4-BE49-F238E27FC236}">
                <a16:creationId xmlns:a16="http://schemas.microsoft.com/office/drawing/2014/main" id="{1D88C804-17D7-6254-F53C-89B640C4E0A9}"/>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634476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512B4-7A79-4728-FAE4-2C8797A42755}"/>
              </a:ext>
            </a:extLst>
          </p:cNvPr>
          <p:cNvSpPr>
            <a:spLocks noGrp="1"/>
          </p:cNvSpPr>
          <p:nvPr>
            <p:ph type="title"/>
          </p:nvPr>
        </p:nvSpPr>
        <p:spPr/>
        <p:txBody>
          <a:bodyPr/>
          <a:lstStyle/>
          <a:p>
            <a:r>
              <a:rPr lang="en-US" dirty="0"/>
              <a:t>Intro to “use of self”</a:t>
            </a:r>
          </a:p>
        </p:txBody>
      </p:sp>
      <p:sp>
        <p:nvSpPr>
          <p:cNvPr id="3" name="Content Placeholder 2">
            <a:extLst>
              <a:ext uri="{FF2B5EF4-FFF2-40B4-BE49-F238E27FC236}">
                <a16:creationId xmlns:a16="http://schemas.microsoft.com/office/drawing/2014/main" id="{B1BE7FF7-D3A8-D920-1AB0-9D3DD2A853E5}"/>
              </a:ext>
            </a:extLst>
          </p:cNvPr>
          <p:cNvSpPr>
            <a:spLocks noGrp="1"/>
          </p:cNvSpPr>
          <p:nvPr>
            <p:ph sz="quarter" idx="10"/>
          </p:nvPr>
        </p:nvSpPr>
        <p:spPr/>
        <p:txBody>
          <a:bodyPr/>
          <a:lstStyle/>
          <a:p>
            <a:r>
              <a:rPr lang="en-US" dirty="0"/>
              <a:t>How comfortable do you feel when you go to the doctor, and you meet someone super clinical? </a:t>
            </a:r>
          </a:p>
          <a:p>
            <a:r>
              <a:rPr lang="en-US" dirty="0"/>
              <a:t>Having the unique ability to use your personality and sense of humor to set clients at ease and to build relationships and rapport is a huge skill</a:t>
            </a:r>
          </a:p>
          <a:p>
            <a:r>
              <a:rPr lang="en-US" dirty="0"/>
              <a:t>If you accidentally run into your client while shopping for groceries or at the park on the weekend, the client should be able to engage with the same person he or she met during your time spent working together</a:t>
            </a:r>
          </a:p>
        </p:txBody>
      </p:sp>
      <p:sp>
        <p:nvSpPr>
          <p:cNvPr id="4" name="Slide Number Placeholder 3">
            <a:extLst>
              <a:ext uri="{FF2B5EF4-FFF2-40B4-BE49-F238E27FC236}">
                <a16:creationId xmlns:a16="http://schemas.microsoft.com/office/drawing/2014/main" id="{0F626886-E0E7-A06C-F2EC-AC851A396BAA}"/>
              </a:ext>
            </a:extLst>
          </p:cNvPr>
          <p:cNvSpPr>
            <a:spLocks noGrp="1"/>
          </p:cNvSpPr>
          <p:nvPr>
            <p:ph type="sldNum" sz="quarter" idx="4"/>
          </p:nvPr>
        </p:nvSpPr>
        <p:spPr/>
        <p:txBody>
          <a:bodyPr/>
          <a:lstStyle/>
          <a:p>
            <a:fld id="{58FB4751-880F-D840-AAA9-3A15815CC996}" type="slidenum">
              <a:rPr lang="en-US" smtClean="0"/>
              <a:pPr/>
              <a:t>7</a:t>
            </a:fld>
            <a:endParaRPr lang="en-US" dirty="0"/>
          </a:p>
        </p:txBody>
      </p:sp>
    </p:spTree>
    <p:extLst>
      <p:ext uri="{BB962C8B-B14F-4D97-AF65-F5344CB8AC3E}">
        <p14:creationId xmlns:p14="http://schemas.microsoft.com/office/powerpoint/2010/main" val="1819262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893F3-87B0-74EB-629A-BD98B8F22C6E}"/>
              </a:ext>
            </a:extLst>
          </p:cNvPr>
          <p:cNvSpPr>
            <a:spLocks noGrp="1"/>
          </p:cNvSpPr>
          <p:nvPr>
            <p:ph type="title"/>
          </p:nvPr>
        </p:nvSpPr>
        <p:spPr>
          <a:xfrm>
            <a:off x="1055914" y="2917371"/>
            <a:ext cx="10360152" cy="2843784"/>
          </a:xfrm>
        </p:spPr>
        <p:txBody>
          <a:bodyPr/>
          <a:lstStyle/>
          <a:p>
            <a:r>
              <a:rPr lang="en-US" dirty="0"/>
              <a:t>In other words, advocates need to take time to fully understand who they are as individuals, as well as their identities as professionals, to holistically integrate these two roles.</a:t>
            </a:r>
          </a:p>
        </p:txBody>
      </p:sp>
    </p:spTree>
    <p:extLst>
      <p:ext uri="{BB962C8B-B14F-4D97-AF65-F5344CB8AC3E}">
        <p14:creationId xmlns:p14="http://schemas.microsoft.com/office/powerpoint/2010/main" val="2357252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43DBA-F991-61D9-E43F-60DB85488B5A}"/>
              </a:ext>
            </a:extLst>
          </p:cNvPr>
          <p:cNvSpPr>
            <a:spLocks noGrp="1"/>
          </p:cNvSpPr>
          <p:nvPr>
            <p:ph type="title"/>
          </p:nvPr>
        </p:nvSpPr>
        <p:spPr/>
        <p:txBody>
          <a:bodyPr/>
          <a:lstStyle/>
          <a:p>
            <a:r>
              <a:rPr lang="en-US" dirty="0"/>
              <a:t>Quick prompt: What drew you to this type of work?</a:t>
            </a:r>
          </a:p>
        </p:txBody>
      </p:sp>
      <p:sp>
        <p:nvSpPr>
          <p:cNvPr id="3" name="Text Placeholder 2">
            <a:extLst>
              <a:ext uri="{FF2B5EF4-FFF2-40B4-BE49-F238E27FC236}">
                <a16:creationId xmlns:a16="http://schemas.microsoft.com/office/drawing/2014/main" id="{71D21EBB-55D1-7BE8-469B-0AD5E744D8FF}"/>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486044294"/>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DF9CEC-52C2-4D14-B2F5-11176002A8B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249AD37-9510-4A2D-B790-12C439A83F93}">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{2555249D-17BA-4F49-A653-D01A61382EBC}TF1ed9553b-00c4-4092-846a-c8f7f2908f3beecd942f_win32-8e33096c3cfc</Template>
  <TotalTime>256</TotalTime>
  <Words>1720</Words>
  <Application>Microsoft Office PowerPoint</Application>
  <PresentationFormat>Widescreen</PresentationFormat>
  <Paragraphs>110</Paragraphs>
  <Slides>22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Courier New</vt:lpstr>
      <vt:lpstr>Gill Sans Nova Light</vt:lpstr>
      <vt:lpstr>Sagona Book</vt:lpstr>
      <vt:lpstr>Custom</vt:lpstr>
      <vt:lpstr>Why Authenticity and Curiosity are Important in Advocacy  By: Emalee Beavers</vt:lpstr>
      <vt:lpstr>Who do we think the client is expecting when the advocate walks into the room?</vt:lpstr>
      <vt:lpstr>Who are we when we walk into that room? </vt:lpstr>
      <vt:lpstr>Who sometimes has anxiety about how they can help the survivor?</vt:lpstr>
      <vt:lpstr>Who sometimes has anxiety about how they can help the survivor?</vt:lpstr>
      <vt:lpstr>But the truth is.. being yourself is the most valuable person you can be to that survivor in that moment. Even (especially) if you are not perfect.</vt:lpstr>
      <vt:lpstr>Intro to “use of self”</vt:lpstr>
      <vt:lpstr>In other words, advocates need to take time to fully understand who they are as individuals, as well as their identities as professionals, to holistically integrate these two roles.</vt:lpstr>
      <vt:lpstr>Quick prompt: What drew you to this type of work?</vt:lpstr>
      <vt:lpstr>I’ll go first…</vt:lpstr>
      <vt:lpstr>Remember, this is not just advocacy, but a movement!</vt:lpstr>
      <vt:lpstr>Some Psychology for you </vt:lpstr>
      <vt:lpstr>Use of Self</vt:lpstr>
      <vt:lpstr>Use of Self cont.</vt:lpstr>
      <vt:lpstr>Let’s break it down</vt:lpstr>
      <vt:lpstr>How can we be curious as advocates?</vt:lpstr>
      <vt:lpstr>What is authenticity?</vt:lpstr>
      <vt:lpstr>Lets try it out:</vt:lpstr>
      <vt:lpstr>Long Story Short..</vt:lpstr>
      <vt:lpstr>You can only take the client as far as you yourself have walked</vt:lpstr>
      <vt:lpstr>Final Talking Points</vt:lpstr>
      <vt:lpstr>Thank You!  Emalee Beavers emalee@standupplacer.org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Emalee Beavers</dc:creator>
  <cp:lastModifiedBy>Michelle Bancroft</cp:lastModifiedBy>
  <cp:revision>2</cp:revision>
  <dcterms:created xsi:type="dcterms:W3CDTF">2025-10-01T19:41:15Z</dcterms:created>
  <dcterms:modified xsi:type="dcterms:W3CDTF">2026-04-03T19:00:08Z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