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9"/>
  </p:notesMasterIdLst>
  <p:sldIdLst>
    <p:sldId id="625" r:id="rId5"/>
    <p:sldId id="601" r:id="rId6"/>
    <p:sldId id="258" r:id="rId7"/>
    <p:sldId id="630" r:id="rId8"/>
    <p:sldId id="627" r:id="rId9"/>
    <p:sldId id="626" r:id="rId10"/>
    <p:sldId id="331" r:id="rId11"/>
    <p:sldId id="388" r:id="rId12"/>
    <p:sldId id="304" r:id="rId13"/>
    <p:sldId id="261" r:id="rId14"/>
    <p:sldId id="620" r:id="rId15"/>
    <p:sldId id="631" r:id="rId16"/>
    <p:sldId id="634" r:id="rId17"/>
    <p:sldId id="635" r:id="rId18"/>
    <p:sldId id="636" r:id="rId19"/>
    <p:sldId id="633" r:id="rId20"/>
    <p:sldId id="384" r:id="rId21"/>
    <p:sldId id="607" r:id="rId22"/>
    <p:sldId id="319" r:id="rId23"/>
    <p:sldId id="608" r:id="rId24"/>
    <p:sldId id="263" r:id="rId25"/>
    <p:sldId id="341" r:id="rId26"/>
    <p:sldId id="311" r:id="rId27"/>
    <p:sldId id="312" r:id="rId28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5E5C93-4F99-49E8-B055-3F8082B93A5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7DA80EB-29F7-4501-BD58-FABB275E4568}">
      <dgm:prSet/>
      <dgm:spPr/>
      <dgm:t>
        <a:bodyPr/>
        <a:lstStyle/>
        <a:p>
          <a:r>
            <a:rPr lang="en-US"/>
            <a:t>If a person is convicted of violating this section and probation is granted, the court shall require a minimum period of probation of 48 months</a:t>
          </a:r>
        </a:p>
      </dgm:t>
    </dgm:pt>
    <dgm:pt modelId="{24C18C92-DEFD-4F08-AA03-BCE41552CFDD}" type="parTrans" cxnId="{A2DFD619-017D-4A35-AE3F-B15D41F35A9C}">
      <dgm:prSet/>
      <dgm:spPr/>
      <dgm:t>
        <a:bodyPr/>
        <a:lstStyle/>
        <a:p>
          <a:endParaRPr lang="en-US"/>
        </a:p>
      </dgm:t>
    </dgm:pt>
    <dgm:pt modelId="{C66B9ABD-D701-41BD-B180-EFB9AB98C9B8}" type="sibTrans" cxnId="{A2DFD619-017D-4A35-AE3F-B15D41F35A9C}">
      <dgm:prSet/>
      <dgm:spPr/>
      <dgm:t>
        <a:bodyPr/>
        <a:lstStyle/>
        <a:p>
          <a:endParaRPr lang="en-US"/>
        </a:p>
      </dgm:t>
    </dgm:pt>
    <dgm:pt modelId="{CCF8976B-1446-44AD-8C5A-FF1AB0D41E1D}">
      <dgm:prSet/>
      <dgm:spPr/>
      <dgm:t>
        <a:bodyPr/>
        <a:lstStyle/>
        <a:p>
          <a:r>
            <a:rPr lang="en-US"/>
            <a:t>52 weeks of mandatory counseling</a:t>
          </a:r>
        </a:p>
      </dgm:t>
    </dgm:pt>
    <dgm:pt modelId="{A03567A8-B0C8-412B-A909-764C2916BA69}" type="parTrans" cxnId="{569EEB50-BBC2-48EC-9B83-6085F344DB69}">
      <dgm:prSet/>
      <dgm:spPr/>
      <dgm:t>
        <a:bodyPr/>
        <a:lstStyle/>
        <a:p>
          <a:endParaRPr lang="en-US"/>
        </a:p>
      </dgm:t>
    </dgm:pt>
    <dgm:pt modelId="{31D4FBD7-7B29-4574-BFD5-3A65A5166EFB}" type="sibTrans" cxnId="{569EEB50-BBC2-48EC-9B83-6085F344DB69}">
      <dgm:prSet/>
      <dgm:spPr/>
      <dgm:t>
        <a:bodyPr/>
        <a:lstStyle/>
        <a:p>
          <a:endParaRPr lang="en-US"/>
        </a:p>
      </dgm:t>
    </dgm:pt>
    <dgm:pt modelId="{2AEB309F-3ACD-4FC2-B4E7-F0AF8ABA188B}">
      <dgm:prSet/>
      <dgm:spPr/>
      <dgm:t>
        <a:bodyPr/>
        <a:lstStyle/>
        <a:p>
          <a:r>
            <a:rPr lang="en-US"/>
            <a:t>If alcohol or drugs involved defendant required to submit to random testing</a:t>
          </a:r>
        </a:p>
      </dgm:t>
    </dgm:pt>
    <dgm:pt modelId="{2D8D1D37-8520-483E-89DD-6C173DB7A4F3}" type="parTrans" cxnId="{92EA1DA3-5DD8-41CA-ABAE-0E2248AAF869}">
      <dgm:prSet/>
      <dgm:spPr/>
      <dgm:t>
        <a:bodyPr/>
        <a:lstStyle/>
        <a:p>
          <a:endParaRPr lang="en-US"/>
        </a:p>
      </dgm:t>
    </dgm:pt>
    <dgm:pt modelId="{0CC0C089-0995-48D8-B79A-5C4E2A9EF849}" type="sibTrans" cxnId="{92EA1DA3-5DD8-41CA-ABAE-0E2248AAF869}">
      <dgm:prSet/>
      <dgm:spPr/>
      <dgm:t>
        <a:bodyPr/>
        <a:lstStyle/>
        <a:p>
          <a:endParaRPr lang="en-US"/>
        </a:p>
      </dgm:t>
    </dgm:pt>
    <dgm:pt modelId="{98D36E9D-9277-430F-8226-0A21D380BC80}" type="pres">
      <dgm:prSet presAssocID="{E35E5C93-4F99-49E8-B055-3F8082B93A57}" presName="linear" presStyleCnt="0">
        <dgm:presLayoutVars>
          <dgm:animLvl val="lvl"/>
          <dgm:resizeHandles val="exact"/>
        </dgm:presLayoutVars>
      </dgm:prSet>
      <dgm:spPr/>
    </dgm:pt>
    <dgm:pt modelId="{2911693D-B1AF-4D28-A45C-C8B6BB84F59D}" type="pres">
      <dgm:prSet presAssocID="{C7DA80EB-29F7-4501-BD58-FABB275E456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826006E-4F2C-4397-B591-A84DFD52238A}" type="pres">
      <dgm:prSet presAssocID="{C66B9ABD-D701-41BD-B180-EFB9AB98C9B8}" presName="spacer" presStyleCnt="0"/>
      <dgm:spPr/>
    </dgm:pt>
    <dgm:pt modelId="{BD5E091E-3EA7-4CEA-8D81-BD271C517EBA}" type="pres">
      <dgm:prSet presAssocID="{CCF8976B-1446-44AD-8C5A-FF1AB0D41E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6EEB3BB-2D9D-4212-A6DC-E1A36A22D5A9}" type="pres">
      <dgm:prSet presAssocID="{31D4FBD7-7B29-4574-BFD5-3A65A5166EFB}" presName="spacer" presStyleCnt="0"/>
      <dgm:spPr/>
    </dgm:pt>
    <dgm:pt modelId="{D402723E-5C8F-4DF4-B196-9BBB56D236CA}" type="pres">
      <dgm:prSet presAssocID="{2AEB309F-3ACD-4FC2-B4E7-F0AF8ABA188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2DFD619-017D-4A35-AE3F-B15D41F35A9C}" srcId="{E35E5C93-4F99-49E8-B055-3F8082B93A57}" destId="{C7DA80EB-29F7-4501-BD58-FABB275E4568}" srcOrd="0" destOrd="0" parTransId="{24C18C92-DEFD-4F08-AA03-BCE41552CFDD}" sibTransId="{C66B9ABD-D701-41BD-B180-EFB9AB98C9B8}"/>
    <dgm:cxn modelId="{27961920-8F6A-4B21-A9A9-A36DA8BA3730}" type="presOf" srcId="{E35E5C93-4F99-49E8-B055-3F8082B93A57}" destId="{98D36E9D-9277-430F-8226-0A21D380BC80}" srcOrd="0" destOrd="0" presId="urn:microsoft.com/office/officeart/2005/8/layout/vList2"/>
    <dgm:cxn modelId="{569EEB50-BBC2-48EC-9B83-6085F344DB69}" srcId="{E35E5C93-4F99-49E8-B055-3F8082B93A57}" destId="{CCF8976B-1446-44AD-8C5A-FF1AB0D41E1D}" srcOrd="1" destOrd="0" parTransId="{A03567A8-B0C8-412B-A909-764C2916BA69}" sibTransId="{31D4FBD7-7B29-4574-BFD5-3A65A5166EFB}"/>
    <dgm:cxn modelId="{6F89E051-CD5C-4BD8-A2E9-5B44988EAB71}" type="presOf" srcId="{CCF8976B-1446-44AD-8C5A-FF1AB0D41E1D}" destId="{BD5E091E-3EA7-4CEA-8D81-BD271C517EBA}" srcOrd="0" destOrd="0" presId="urn:microsoft.com/office/officeart/2005/8/layout/vList2"/>
    <dgm:cxn modelId="{92EA1DA3-5DD8-41CA-ABAE-0E2248AAF869}" srcId="{E35E5C93-4F99-49E8-B055-3F8082B93A57}" destId="{2AEB309F-3ACD-4FC2-B4E7-F0AF8ABA188B}" srcOrd="2" destOrd="0" parTransId="{2D8D1D37-8520-483E-89DD-6C173DB7A4F3}" sibTransId="{0CC0C089-0995-48D8-B79A-5C4E2A9EF849}"/>
    <dgm:cxn modelId="{0C9E99C6-EECD-4764-91ED-0C2D193EAD2B}" type="presOf" srcId="{2AEB309F-3ACD-4FC2-B4E7-F0AF8ABA188B}" destId="{D402723E-5C8F-4DF4-B196-9BBB56D236CA}" srcOrd="0" destOrd="0" presId="urn:microsoft.com/office/officeart/2005/8/layout/vList2"/>
    <dgm:cxn modelId="{DDEC83FD-BC1A-4E0D-B117-B2AB9B3BAB5D}" type="presOf" srcId="{C7DA80EB-29F7-4501-BD58-FABB275E4568}" destId="{2911693D-B1AF-4D28-A45C-C8B6BB84F59D}" srcOrd="0" destOrd="0" presId="urn:microsoft.com/office/officeart/2005/8/layout/vList2"/>
    <dgm:cxn modelId="{4C4DBF7B-4F14-4C23-8FC7-71AFC5C71466}" type="presParOf" srcId="{98D36E9D-9277-430F-8226-0A21D380BC80}" destId="{2911693D-B1AF-4D28-A45C-C8B6BB84F59D}" srcOrd="0" destOrd="0" presId="urn:microsoft.com/office/officeart/2005/8/layout/vList2"/>
    <dgm:cxn modelId="{5E0D12D5-EFCE-467F-9D6F-0269ABEDD212}" type="presParOf" srcId="{98D36E9D-9277-430F-8226-0A21D380BC80}" destId="{E826006E-4F2C-4397-B591-A84DFD52238A}" srcOrd="1" destOrd="0" presId="urn:microsoft.com/office/officeart/2005/8/layout/vList2"/>
    <dgm:cxn modelId="{D5AFD97F-DC2D-444B-93ED-8F402B8731EF}" type="presParOf" srcId="{98D36E9D-9277-430F-8226-0A21D380BC80}" destId="{BD5E091E-3EA7-4CEA-8D81-BD271C517EBA}" srcOrd="2" destOrd="0" presId="urn:microsoft.com/office/officeart/2005/8/layout/vList2"/>
    <dgm:cxn modelId="{1F79990F-BCD3-4179-9E32-B411328BE385}" type="presParOf" srcId="{98D36E9D-9277-430F-8226-0A21D380BC80}" destId="{E6EEB3BB-2D9D-4212-A6DC-E1A36A22D5A9}" srcOrd="3" destOrd="0" presId="urn:microsoft.com/office/officeart/2005/8/layout/vList2"/>
    <dgm:cxn modelId="{D0AC8DC9-645A-4B6E-8DA5-5F671B76B9D7}" type="presParOf" srcId="{98D36E9D-9277-430F-8226-0A21D380BC80}" destId="{D402723E-5C8F-4DF4-B196-9BBB56D236C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1693D-B1AF-4D28-A45C-C8B6BB84F59D}">
      <dsp:nvSpPr>
        <dsp:cNvPr id="0" name=""/>
        <dsp:cNvSpPr/>
      </dsp:nvSpPr>
      <dsp:spPr>
        <a:xfrm>
          <a:off x="0" y="55338"/>
          <a:ext cx="5029199" cy="15701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If a person is convicted of violating this section and probation is granted, the court shall require a minimum period of probation of 48 months</a:t>
          </a:r>
        </a:p>
      </dsp:txBody>
      <dsp:txXfrm>
        <a:off x="76648" y="131986"/>
        <a:ext cx="4875903" cy="1416844"/>
      </dsp:txXfrm>
    </dsp:sp>
    <dsp:sp modelId="{BD5E091E-3EA7-4CEA-8D81-BD271C517EBA}">
      <dsp:nvSpPr>
        <dsp:cNvPr id="0" name=""/>
        <dsp:cNvSpPr/>
      </dsp:nvSpPr>
      <dsp:spPr>
        <a:xfrm>
          <a:off x="0" y="1688838"/>
          <a:ext cx="5029199" cy="157014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52 weeks of mandatory counseling</a:t>
          </a:r>
        </a:p>
      </dsp:txBody>
      <dsp:txXfrm>
        <a:off x="76648" y="1765486"/>
        <a:ext cx="4875903" cy="1416844"/>
      </dsp:txXfrm>
    </dsp:sp>
    <dsp:sp modelId="{D402723E-5C8F-4DF4-B196-9BBB56D236CA}">
      <dsp:nvSpPr>
        <dsp:cNvPr id="0" name=""/>
        <dsp:cNvSpPr/>
      </dsp:nvSpPr>
      <dsp:spPr>
        <a:xfrm>
          <a:off x="0" y="3322339"/>
          <a:ext cx="5029199" cy="15701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If alcohol or drugs involved defendant required to submit to random testing</a:t>
          </a:r>
        </a:p>
      </dsp:txBody>
      <dsp:txXfrm>
        <a:off x="76648" y="3398987"/>
        <a:ext cx="4875903" cy="1416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42B4910-2E7F-4658-8A9F-E2F3C1B203C6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EB5794F-B3A0-4A27-AEA9-4B086347E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5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E3047-DDE3-4AA6-8E09-F9E165CF14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21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E3047-DDE3-4AA6-8E09-F9E165CF14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7E666-E713-4975-8FA3-4D1B20E8D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B20B4-AEE5-4CF2-8595-63A9792F9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3A423-D1A6-42B1-BA7A-53E19945A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CD16C-F3F0-4CEF-AD56-F6466638073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454FC-3717-4AE4-BE7C-D88E3834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6DCD7-BCCE-44E0-8762-086AE136F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B535-D083-475D-B57E-C19004F1E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9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AFACA-3B24-42A4-8E47-11C5930EE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4EBF99-2DD9-4E0B-83DA-F5470A291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EE5B1-6EB1-48A5-B034-5D3C47DD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CD16C-F3F0-4CEF-AD56-F6466638073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DFD1F-0656-4AEF-8AF7-49D09B80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64601-4066-45DB-8E7B-A0A0F469F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B535-D083-475D-B57E-C19004F1E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0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9E438E-D29C-4020-A589-759AED267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97EF63-E0B4-4337-B795-CF9B7207D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C9F4F-4528-471B-A45B-EC2815AAA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CD16C-F3F0-4CEF-AD56-F6466638073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502B3-DD81-4A4F-8CCC-44E8BE0B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9A693-6F37-4A9E-8193-460A2FA6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B535-D083-475D-B57E-C19004F1E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5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17819-1E8F-49C1-A51C-4C39674E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A5964-8480-4733-B7E9-817E4F8E5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170A2-82AC-40E8-AC52-1A22C5633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CD16C-F3F0-4CEF-AD56-F6466638073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B7BF1-AB24-421A-806E-13F61AF91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CD252-B28B-4AFC-A2F2-2F95F256E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B535-D083-475D-B57E-C19004F1E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1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5CB50-2777-47CF-A67E-45C19B5AF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1F49A-5E5A-4352-A105-FE5AEF85F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070E8-E947-4392-ACEE-EDD51B067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CD16C-F3F0-4CEF-AD56-F6466638073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BF61B-EE44-4012-9F66-0185A63B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C622A-7F0E-4B14-83A1-C680751E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B535-D083-475D-B57E-C19004F1E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8E4F0-9094-4573-8DE1-B3F3DB692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B6896-7FFD-4BCA-8880-D17DE0DFE4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D23B2-71A3-48A9-B110-7AC9428E7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04793-7BFF-452E-8B54-7465640C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CD16C-F3F0-4CEF-AD56-F6466638073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055BA-51A2-4A40-A257-65DF1E7B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4B263-CCF2-4044-9E56-6157F7E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B535-D083-475D-B57E-C19004F1E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94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2F61D-B093-4447-99CB-1ACCBE81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C8003-6E24-4A54-BEF6-9CC9A6A5B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536A4-B6DF-4F61-9697-1CA07BAEB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09D182-2D9A-4301-AD20-28CCE5A92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660193-A03E-4A0B-B07B-B89D359BA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1FF5A8-1C12-487C-AE58-EF05DD7C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CD16C-F3F0-4CEF-AD56-F6466638073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675A7D-0090-428E-9F57-D06806FCF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40643C-A91F-4650-A823-9FD6165AC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B535-D083-475D-B57E-C19004F1E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5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A90C0-FB13-4B29-B287-4FF6C1D64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DBCD0B-FAD1-4B94-8A7B-747A89C52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CD16C-F3F0-4CEF-AD56-F6466638073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A9BF47-CD08-44BD-885D-509CF0E92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594EE-3FC8-420F-A1F6-01DB4E39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B535-D083-475D-B57E-C19004F1E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2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B0122-BA11-49C6-BE9D-669629534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CD16C-F3F0-4CEF-AD56-F6466638073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9AAEDB-F467-4958-9856-5586DFA4B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77D5A-A04A-40C7-B37B-7BF2D96FF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B535-D083-475D-B57E-C19004F1E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3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F2A07-89A1-40A4-9AFA-F54536460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DAFC8-52D8-49B1-B4C4-F722C74D2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95E2E-2D60-4D70-9D5A-5C95966D1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8849B-3907-482F-9DE5-FEC3A5C80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CD16C-F3F0-4CEF-AD56-F6466638073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BFFE3-0A8C-4DB5-A2A0-0906163F0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420AE-EE51-4A68-BBB0-1A039AC5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B535-D083-475D-B57E-C19004F1E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8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11A64-A519-43F3-9E86-9D620F3FC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062AED-AA8B-42C1-B544-06D7D0404E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B0CDEA-9AED-4A3E-A06C-A2951C274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875A7-6505-40EA-96AA-03C1CAA4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CD16C-F3F0-4CEF-AD56-F6466638073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8F5E0-9BBF-4ABB-9805-A164A8AC6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DBC7C-56A1-4592-8982-D2817A9D6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B535-D083-475D-B57E-C19004F1E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5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EE851D-BD8D-4410-BF01-48C0B9850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8B80A-B033-4E8A-BDF9-8F1D3F8AF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F5298-1E14-4CB5-B16D-9389029FE4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CD16C-F3F0-4CEF-AD56-F6466638073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FB9F2-F5AF-4FD1-AAB9-56F356A5F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507A1-3044-4EBB-BC95-6EFFA2418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4B535-D083-475D-B57E-C19004F1E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4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9B13D6-F384-BBE8-D5F8-BD1EC54C0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Placer County District Attorney Family Protection Unit</a:t>
            </a:r>
            <a:endParaRPr lang="en-US" dirty="0"/>
          </a:p>
        </p:txBody>
      </p:sp>
      <p:pic>
        <p:nvPicPr>
          <p:cNvPr id="8" name="Content Placeholder 7" descr="A gold and blue logo&#10;&#10;Description automatically generated">
            <a:extLst>
              <a:ext uri="{FF2B5EF4-FFF2-40B4-BE49-F238E27FC236}">
                <a16:creationId xmlns:a16="http://schemas.microsoft.com/office/drawing/2014/main" id="{BD6F342C-74E5-0891-66DA-3DFD520A43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2BB32D-4261-6ACF-3B8B-992CAA315A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en-US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en-US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0" indent="0">
              <a:lnSpc>
                <a:spcPct val="50000"/>
              </a:lnSpc>
              <a:spcBef>
                <a:spcPts val="600"/>
              </a:spcBef>
              <a:buNone/>
            </a:pPr>
            <a:r>
              <a:rPr lang="en-US" sz="4000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10810 Justice Center Drive, #240</a:t>
            </a:r>
          </a:p>
          <a:p>
            <a:pPr marL="0" indent="0">
              <a:lnSpc>
                <a:spcPct val="50000"/>
              </a:lnSpc>
              <a:spcBef>
                <a:spcPts val="600"/>
              </a:spcBef>
              <a:buNone/>
            </a:pPr>
            <a:r>
              <a:rPr lang="en-US" sz="4000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Roseville, CA 95678</a:t>
            </a:r>
          </a:p>
          <a:p>
            <a:pPr marL="0" indent="0">
              <a:lnSpc>
                <a:spcPct val="50000"/>
              </a:lnSpc>
              <a:spcBef>
                <a:spcPts val="600"/>
              </a:spcBef>
              <a:buNone/>
            </a:pPr>
            <a:endParaRPr lang="en-US" sz="4000" dirty="0">
              <a:solidFill>
                <a:schemeClr val="bg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0" indent="0">
              <a:lnSpc>
                <a:spcPct val="50000"/>
              </a:lnSpc>
              <a:spcBef>
                <a:spcPts val="600"/>
              </a:spcBef>
              <a:buNone/>
            </a:pPr>
            <a:r>
              <a:rPr lang="en-US" sz="4000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MORGAN GIRE</a:t>
            </a:r>
          </a:p>
          <a:p>
            <a:pPr marL="0" indent="0">
              <a:lnSpc>
                <a:spcPct val="50000"/>
              </a:lnSpc>
              <a:spcBef>
                <a:spcPts val="600"/>
              </a:spcBef>
              <a:buNone/>
            </a:pPr>
            <a:r>
              <a:rPr lang="en-US" sz="4000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District Attorney</a:t>
            </a:r>
          </a:p>
        </p:txBody>
      </p:sp>
    </p:spTree>
    <p:extLst>
      <p:ext uri="{BB962C8B-B14F-4D97-AF65-F5344CB8AC3E}">
        <p14:creationId xmlns:p14="http://schemas.microsoft.com/office/powerpoint/2010/main" val="2029968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4687CE-E54B-41A0-99E3-FD5631394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196" y="4891164"/>
            <a:ext cx="1732340" cy="173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99FB83-1B53-417D-AE4A-0BCAFA953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40" y="365126"/>
            <a:ext cx="10774960" cy="910002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chemeClr val="bg1"/>
                </a:solidFill>
              </a:rPr>
              <a:t>CHALLENGES IN DOMESTIC VIOLENCE CASES – FILING?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B529D1-5191-C3B8-FCC8-B937B5D52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275128"/>
            <a:ext cx="9857763" cy="490183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CHALLENGES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- V uncooperative 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- No injury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- Self defense claim cannot be disproven (pushing) 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No Witness</a:t>
            </a:r>
          </a:p>
          <a:p>
            <a:pPr lvl="1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Late reporting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PROOF…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- Statements made contemporaneous with description of injury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Statements made when under the excitement of an event (911)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Documentation Injury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- </a:t>
            </a:r>
            <a:r>
              <a:rPr lang="en-US" sz="2400" dirty="0">
                <a:solidFill>
                  <a:schemeClr val="bg1"/>
                </a:solidFill>
              </a:rPr>
              <a:t>Electronic documentation (Phone, video, Ring)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FE3A76-01C5-B632-2BB2-844C57ADF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65078" y="1825625"/>
            <a:ext cx="288721" cy="4351338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927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332" y="415459"/>
            <a:ext cx="6846116" cy="515719"/>
          </a:xfrm>
        </p:spPr>
        <p:txBody>
          <a:bodyPr>
            <a:normAutofit fontScale="90000"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EF831-87C7-44E4-A7EB-C173FA8A7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088" y="5271444"/>
            <a:ext cx="1411424" cy="141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The cycle of violence - Yoorana: Women's Domestic Violence &amp; Resource  Service">
            <a:extLst>
              <a:ext uri="{FF2B5EF4-FFF2-40B4-BE49-F238E27FC236}">
                <a16:creationId xmlns:a16="http://schemas.microsoft.com/office/drawing/2014/main" id="{BE8557A9-1171-79BD-17C2-7ED9F76990B6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223838"/>
            <a:ext cx="8734424" cy="64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131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E0D1B-487E-65B5-4648-1F5AAFB35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6052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Recanting - Victim’s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B62EC-BDC4-3374-36F5-4D49B1C81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7682"/>
            <a:ext cx="10515600" cy="5019281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FEAR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- Retaliation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- Children/family member harm or loss (CPS)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- L</a:t>
            </a:r>
            <a:r>
              <a:rPr lang="en-US" sz="2800" dirty="0">
                <a:solidFill>
                  <a:schemeClr val="bg1"/>
                </a:solidFill>
              </a:rPr>
              <a:t>oss of community or family support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	- Isolation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- Will not be Believed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	- Justice System will not </a:t>
            </a:r>
            <a:r>
              <a:rPr lang="en-US" dirty="0">
                <a:solidFill>
                  <a:schemeClr val="bg1"/>
                </a:solidFill>
              </a:rPr>
              <a:t>help/be able to stop abuse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	- Financial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Shame/Guilt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32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E1EC6-32BD-9D3B-FF86-ABFE45F14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277"/>
          </a:xfrm>
        </p:spPr>
        <p:txBody>
          <a:bodyPr/>
          <a:lstStyle/>
          <a:p>
            <a:r>
              <a:rPr lang="en-US" b="1" u="sng" dirty="0">
                <a:solidFill>
                  <a:schemeClr val="bg2"/>
                </a:solidFill>
              </a:rPr>
              <a:t>Strangulation  - One of Most Lethal Forms IPV</a:t>
            </a:r>
          </a:p>
        </p:txBody>
      </p:sp>
      <p:pic>
        <p:nvPicPr>
          <p:cNvPr id="4" name="Content Placeholder 3" descr="2014 - C.92: Judicial Hanging 1926 - Pathology Museum">
            <a:extLst>
              <a:ext uri="{FF2B5EF4-FFF2-40B4-BE49-F238E27FC236}">
                <a16:creationId xmlns:a16="http://schemas.microsoft.com/office/drawing/2014/main" id="{FF9CCE5E-89D7-4783-9F87-B7BB1BEE18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76" y="149258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F06E5A-1C4C-4EE5-A58D-630E1A089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2760" y="4224696"/>
            <a:ext cx="2606041" cy="1733018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DCE866-2753-4F43-BA60-E9DA10E5D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5481" y="4229661"/>
            <a:ext cx="2608382" cy="1728053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ecture rescan3cropped">
            <a:extLst>
              <a:ext uri="{FF2B5EF4-FFF2-40B4-BE49-F238E27FC236}">
                <a16:creationId xmlns:a16="http://schemas.microsoft.com/office/drawing/2014/main" id="{FF042893-5A3B-407B-A943-DE472DC2D82E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2761" y="1492584"/>
            <a:ext cx="2606040" cy="1785137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934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0E7E7-B60E-2444-D955-660D0AF8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0669"/>
          </a:xfrm>
        </p:spPr>
        <p:txBody>
          <a:bodyPr/>
          <a:lstStyle/>
          <a:p>
            <a:r>
              <a:rPr lang="en-US" b="1" u="sng" dirty="0">
                <a:solidFill>
                  <a:schemeClr val="bg2"/>
                </a:solidFill>
              </a:rPr>
              <a:t>Applicable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F889F-3CDD-0FD4-01B3-A35E5D3C1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2"/>
                </a:solidFill>
              </a:rPr>
              <a:t>4.4 Pounds of Force to Compress Jugular Vein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11 Pounds of Force to Compress the Carotid Artery 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33 Pounds of Force to Compress the Trachea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18-66 Pounds of Force to Compress the Vertebral Arteries 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**80-100 Pounds of Force =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Average Adult Male Firm Handshake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44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735EE4-D050-47B5-9FF4-26430FC57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002" y="0"/>
            <a:ext cx="55319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90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6DE680-79A4-B0B0-F00C-0CD4E9F9C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27" y="144082"/>
            <a:ext cx="5334197" cy="650246"/>
          </a:xfrm>
        </p:spPr>
        <p:txBody>
          <a:bodyPr anchor="ctr">
            <a:normAutofit/>
          </a:bodyPr>
          <a:lstStyle/>
          <a:p>
            <a:r>
              <a:rPr lang="en-US" sz="4000" b="1" u="sng" dirty="0"/>
              <a:t>Stalking &amp; Lethality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C6038-F867-2745-C457-781F8FC3D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26" y="914400"/>
            <a:ext cx="5454271" cy="5325679"/>
          </a:xfrm>
        </p:spPr>
        <p:txBody>
          <a:bodyPr anchor="ctr">
            <a:normAutofit lnSpcReduction="10000"/>
          </a:bodyPr>
          <a:lstStyle/>
          <a:p>
            <a:r>
              <a:rPr lang="en-US" sz="2000" dirty="0"/>
              <a:t>1 in 12 women and 1 in 5 men have been stalking victims</a:t>
            </a:r>
          </a:p>
          <a:p>
            <a:endParaRPr lang="en-US" sz="2000" dirty="0"/>
          </a:p>
          <a:p>
            <a:r>
              <a:rPr lang="en-US" sz="2000" dirty="0"/>
              <a:t>Most stalking victims know each other</a:t>
            </a:r>
          </a:p>
          <a:p>
            <a:endParaRPr lang="en-US" sz="2000" dirty="0"/>
          </a:p>
          <a:p>
            <a:r>
              <a:rPr lang="en-US" sz="2000" dirty="0"/>
              <a:t>Majority of women stalked reported previous IPV in the relationship with stalker (81%)</a:t>
            </a:r>
          </a:p>
          <a:p>
            <a:endParaRPr lang="en-US" sz="2000" dirty="0"/>
          </a:p>
          <a:p>
            <a:r>
              <a:rPr lang="en-US" sz="2000" dirty="0"/>
              <a:t>Approx. 40% stalked experienced threats of harm</a:t>
            </a:r>
          </a:p>
          <a:p>
            <a:endParaRPr lang="en-US" sz="2000" dirty="0"/>
          </a:p>
          <a:p>
            <a:r>
              <a:rPr lang="en-US" sz="2000" dirty="0"/>
              <a:t>Stalking increases the risk of homicide by 3x</a:t>
            </a:r>
          </a:p>
          <a:p>
            <a:endParaRPr lang="en-US" sz="2000" dirty="0"/>
          </a:p>
          <a:p>
            <a:r>
              <a:rPr lang="en-US" sz="2000" dirty="0"/>
              <a:t>IPV Homicide/Femicide – approx. 90% femicide victims who had been physically abused during the relationship had also been stalked</a:t>
            </a:r>
          </a:p>
          <a:p>
            <a:endParaRPr lang="en-US" sz="1300" dirty="0"/>
          </a:p>
        </p:txBody>
      </p:sp>
      <p:pic>
        <p:nvPicPr>
          <p:cNvPr id="1026" name="Picture 2" descr="How Stalking Impacts Victims' Lives | Protection Against Stalking">
            <a:extLst>
              <a:ext uri="{FF2B5EF4-FFF2-40B4-BE49-F238E27FC236}">
                <a16:creationId xmlns:a16="http://schemas.microsoft.com/office/drawing/2014/main" id="{F0EB70A5-61EF-0252-173C-62A2570475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1" r="14853" b="-1"/>
          <a:stretch/>
        </p:blipFill>
        <p:spPr bwMode="auto">
          <a:xfrm>
            <a:off x="6857797" y="-10886"/>
            <a:ext cx="5334204" cy="6868886"/>
          </a:xfrm>
          <a:prstGeom prst="rect">
            <a:avLst/>
          </a:prstGeom>
          <a:noFill/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65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5882" y="4267832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Lost Victims</a:t>
            </a:r>
          </a:p>
        </p:txBody>
      </p:sp>
      <p:pic>
        <p:nvPicPr>
          <p:cNvPr id="4" name="Content Placeholder 3" descr="A person sitting on the floor&#10;&#10;Description automatically generated with medium confidenc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9" r="5750" b="-1"/>
          <a:stretch/>
        </p:blipFill>
        <p:spPr>
          <a:xfrm>
            <a:off x="0" y="511419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A54B01-4F70-4CA0-A39A-511B094F5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659" y="5125660"/>
            <a:ext cx="1732340" cy="173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311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3BC57-0151-48D7-9742-0467961E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IPV - Impacts on Children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557A0-5461-4C48-B944-BC211EBF9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More likely to be victims of child abuse</a:t>
            </a:r>
          </a:p>
          <a:p>
            <a:r>
              <a:rPr lang="en-US" dirty="0">
                <a:solidFill>
                  <a:schemeClr val="bg1"/>
                </a:solidFill>
              </a:rPr>
              <a:t>Increased risk for behavioral problems</a:t>
            </a:r>
          </a:p>
          <a:p>
            <a:r>
              <a:rPr lang="en-US" dirty="0">
                <a:solidFill>
                  <a:schemeClr val="bg1"/>
                </a:solidFill>
              </a:rPr>
              <a:t>Impacts to Neurological development (Toxic Stress) </a:t>
            </a:r>
          </a:p>
          <a:p>
            <a:r>
              <a:rPr lang="en-US" dirty="0">
                <a:solidFill>
                  <a:schemeClr val="bg1"/>
                </a:solidFill>
              </a:rPr>
              <a:t>Potential for increased irritability, sleep problems, emotional distress</a:t>
            </a:r>
          </a:p>
          <a:p>
            <a:r>
              <a:rPr lang="en-US" dirty="0">
                <a:solidFill>
                  <a:schemeClr val="bg1"/>
                </a:solidFill>
              </a:rPr>
              <a:t>Potential impact on academic success </a:t>
            </a:r>
          </a:p>
          <a:p>
            <a:r>
              <a:rPr lang="en-US" dirty="0">
                <a:solidFill>
                  <a:schemeClr val="bg1"/>
                </a:solidFill>
              </a:rPr>
              <a:t>Greater risk for substance abuse, juvenile pregnancy and criminal behavior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CD38DE-44F3-496A-9EC0-0E5CA453F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504" y="4956478"/>
            <a:ext cx="1732340" cy="173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245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8039"/>
          </a:xfrm>
        </p:spPr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Domestic Violence Interviews (MDIC)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Remember a lot of events that the victim may have forgotten or thought the children didn’t hear/know about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1109 evidence and/or new charges</a:t>
            </a:r>
          </a:p>
          <a:p>
            <a:r>
              <a:rPr lang="en-US" dirty="0">
                <a:solidFill>
                  <a:schemeClr val="bg1"/>
                </a:solidFill>
              </a:rPr>
              <a:t>Establish the tone/environment of the home</a:t>
            </a:r>
          </a:p>
          <a:p>
            <a:r>
              <a:rPr lang="en-US" dirty="0">
                <a:solidFill>
                  <a:schemeClr val="bg1"/>
                </a:solidFill>
              </a:rPr>
              <a:t>Helps overcome the anticipated DV recant</a:t>
            </a:r>
          </a:p>
          <a:p>
            <a:r>
              <a:rPr lang="en-US" dirty="0">
                <a:solidFill>
                  <a:schemeClr val="bg1"/>
                </a:solidFill>
              </a:rPr>
              <a:t>Helps overcome self-defense claims</a:t>
            </a:r>
          </a:p>
          <a:p>
            <a:r>
              <a:rPr lang="en-US" dirty="0">
                <a:solidFill>
                  <a:schemeClr val="bg1"/>
                </a:solidFill>
              </a:rPr>
              <a:t>Generally know about weapons in the home </a:t>
            </a:r>
          </a:p>
          <a:p>
            <a:r>
              <a:rPr lang="en-US" dirty="0">
                <a:solidFill>
                  <a:schemeClr val="bg1"/>
                </a:solidFill>
              </a:rPr>
              <a:t>Have tried to stop fights</a:t>
            </a:r>
          </a:p>
          <a:p>
            <a:r>
              <a:rPr lang="en-US" dirty="0">
                <a:solidFill>
                  <a:schemeClr val="bg1"/>
                </a:solidFill>
              </a:rPr>
              <a:t>Lost victim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612" y="1600201"/>
            <a:ext cx="244977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6EA067-F9B1-4EA8-8DBE-2F2DAB805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378" y="4760535"/>
            <a:ext cx="1732340" cy="173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930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1AE776-E41F-4FBF-BB7D-62B699A24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0488" y="165871"/>
            <a:ext cx="4195674" cy="1764529"/>
          </a:xfrm>
        </p:spPr>
        <p:txBody>
          <a:bodyPr anchor="b">
            <a:normAutofit/>
          </a:bodyPr>
          <a:lstStyle/>
          <a:p>
            <a:r>
              <a:rPr lang="en-US" sz="5600" b="1" u="sng" dirty="0"/>
              <a:t>Murder Prevention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BBA018-FA75-43BF-99E6-1F524572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673405-BF85-493E-8558-0DCBEDB2B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79610"/>
            <a:ext cx="4831130" cy="4078390"/>
          </a:xfrm>
          <a:custGeom>
            <a:avLst/>
            <a:gdLst>
              <a:gd name="connsiteX0" fmla="*/ 1960035 w 4831130"/>
              <a:gd name="connsiteY0" fmla="*/ 0 h 4078390"/>
              <a:gd name="connsiteX1" fmla="*/ 4831130 w 4831130"/>
              <a:gd name="connsiteY1" fmla="*/ 2871095 h 4078390"/>
              <a:gd name="connsiteX2" fmla="*/ 4605505 w 4831130"/>
              <a:gd name="connsiteY2" fmla="*/ 3988655 h 4078390"/>
              <a:gd name="connsiteX3" fmla="*/ 4562278 w 4831130"/>
              <a:gd name="connsiteY3" fmla="*/ 4078390 h 4078390"/>
              <a:gd name="connsiteX4" fmla="*/ 0 w 4831130"/>
              <a:gd name="connsiteY4" fmla="*/ 4078390 h 4078390"/>
              <a:gd name="connsiteX5" fmla="*/ 0 w 4831130"/>
              <a:gd name="connsiteY5" fmla="*/ 777181 h 4078390"/>
              <a:gd name="connsiteX6" fmla="*/ 133752 w 4831130"/>
              <a:gd name="connsiteY6" fmla="*/ 655619 h 4078390"/>
              <a:gd name="connsiteX7" fmla="*/ 1960035 w 4831130"/>
              <a:gd name="connsiteY7" fmla="*/ 0 h 407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1130" h="4078390">
                <a:moveTo>
                  <a:pt x="1960035" y="0"/>
                </a:moveTo>
                <a:cubicBezTo>
                  <a:pt x="3545697" y="0"/>
                  <a:pt x="4831130" y="1285433"/>
                  <a:pt x="4831130" y="2871095"/>
                </a:cubicBezTo>
                <a:cubicBezTo>
                  <a:pt x="4831130" y="3267511"/>
                  <a:pt x="4750791" y="3645162"/>
                  <a:pt x="4605505" y="3988655"/>
                </a:cubicBezTo>
                <a:lnTo>
                  <a:pt x="4562278" y="4078390"/>
                </a:lnTo>
                <a:lnTo>
                  <a:pt x="0" y="4078390"/>
                </a:lnTo>
                <a:lnTo>
                  <a:pt x="0" y="777181"/>
                </a:lnTo>
                <a:lnTo>
                  <a:pt x="133752" y="655619"/>
                </a:lnTo>
                <a:cubicBezTo>
                  <a:pt x="630047" y="246040"/>
                  <a:pt x="1266308" y="0"/>
                  <a:pt x="196003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64EAE84-A813-4501-BC71-DBD14BA02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59782" y="1"/>
            <a:ext cx="4195674" cy="3095741"/>
          </a:xfrm>
          <a:custGeom>
            <a:avLst/>
            <a:gdLst>
              <a:gd name="connsiteX0" fmla="*/ 252211 w 4195674"/>
              <a:gd name="connsiteY0" fmla="*/ 0 h 3095741"/>
              <a:gd name="connsiteX1" fmla="*/ 3943464 w 4195674"/>
              <a:gd name="connsiteY1" fmla="*/ 0 h 3095741"/>
              <a:gd name="connsiteX2" fmla="*/ 4030816 w 4195674"/>
              <a:gd name="connsiteY2" fmla="*/ 181331 h 3095741"/>
              <a:gd name="connsiteX3" fmla="*/ 4195674 w 4195674"/>
              <a:gd name="connsiteY3" fmla="*/ 997904 h 3095741"/>
              <a:gd name="connsiteX4" fmla="*/ 2097837 w 4195674"/>
              <a:gd name="connsiteY4" fmla="*/ 3095741 h 3095741"/>
              <a:gd name="connsiteX5" fmla="*/ 0 w 4195674"/>
              <a:gd name="connsiteY5" fmla="*/ 997904 h 3095741"/>
              <a:gd name="connsiteX6" fmla="*/ 164859 w 4195674"/>
              <a:gd name="connsiteY6" fmla="*/ 181331 h 309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5674" h="3095741">
                <a:moveTo>
                  <a:pt x="252211" y="0"/>
                </a:moveTo>
                <a:lnTo>
                  <a:pt x="3943464" y="0"/>
                </a:lnTo>
                <a:lnTo>
                  <a:pt x="4030816" y="181331"/>
                </a:lnTo>
                <a:cubicBezTo>
                  <a:pt x="4136972" y="432313"/>
                  <a:pt x="4195674" y="708253"/>
                  <a:pt x="4195674" y="997904"/>
                </a:cubicBezTo>
                <a:cubicBezTo>
                  <a:pt x="4195674" y="2156507"/>
                  <a:pt x="3256440" y="3095741"/>
                  <a:pt x="2097837" y="3095741"/>
                </a:cubicBezTo>
                <a:cubicBezTo>
                  <a:pt x="939234" y="3095741"/>
                  <a:pt x="0" y="2156507"/>
                  <a:pt x="0" y="997904"/>
                </a:cubicBezTo>
                <a:cubicBezTo>
                  <a:pt x="0" y="708253"/>
                  <a:pt x="58702" y="432313"/>
                  <a:pt x="164859" y="181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61D76C-C2C2-4D18-A4B6-B728E3733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6211" y="165871"/>
            <a:ext cx="1988371" cy="198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C6165-0242-4C12-AA93-DD7ABB271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5457" y="1930399"/>
            <a:ext cx="4497934" cy="4507123"/>
          </a:xfrm>
        </p:spPr>
        <p:txBody>
          <a:bodyPr anchor="t">
            <a:normAutofit/>
          </a:bodyPr>
          <a:lstStyle/>
          <a:p>
            <a:r>
              <a:rPr lang="en-US" sz="1800" b="1" dirty="0"/>
              <a:t>1 in 5 </a:t>
            </a:r>
            <a:r>
              <a:rPr lang="en-US" sz="1800" dirty="0"/>
              <a:t>homicide victims are killed by an intimate partner (source: CDC)</a:t>
            </a:r>
          </a:p>
          <a:p>
            <a:r>
              <a:rPr lang="en-US" sz="1800" dirty="0"/>
              <a:t>On average, more than 3 women a day are murdered by  boyfriends/husbands a day in the U.S. (source: US Dept. of Justice, Bureau of Justice Statistics)</a:t>
            </a:r>
          </a:p>
          <a:p>
            <a:r>
              <a:rPr lang="en-US" sz="1800" dirty="0"/>
              <a:t>Over half of female homicide victims in the U.S. are killed by a current or former intimate partner  (source: CDC)</a:t>
            </a:r>
          </a:p>
          <a:p>
            <a:r>
              <a:rPr lang="en-US" sz="1800" dirty="0"/>
              <a:t>Firearms significantly contribute to the fatality – Abusers with guns are 5x more likely to kill their victims</a:t>
            </a:r>
          </a:p>
          <a:p>
            <a:r>
              <a:rPr lang="en-US" sz="1800" dirty="0"/>
              <a:t>1 in 4 U.S. women experience violence by a partner at some point in her life.</a:t>
            </a:r>
          </a:p>
          <a:p>
            <a:endParaRPr lang="en-US" sz="1600" dirty="0"/>
          </a:p>
        </p:txBody>
      </p:sp>
      <p:pic>
        <p:nvPicPr>
          <p:cNvPr id="5" name="Picture 4" descr="1 in 5">
            <a:extLst>
              <a:ext uri="{FF2B5EF4-FFF2-40B4-BE49-F238E27FC236}">
                <a16:creationId xmlns:a16="http://schemas.microsoft.com/office/drawing/2014/main" id="{C0BB506C-E45C-576C-5D50-5B6AD752F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009" y="3684772"/>
            <a:ext cx="2765040" cy="27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183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Content Placeholder 2" descr="Text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" r="-1" b="1270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sp>
        <p:nvSpPr>
          <p:cNvPr id="9218" name="Title 4"/>
          <p:cNvSpPr>
            <a:spLocks noGrp="1"/>
          </p:cNvSpPr>
          <p:nvPr>
            <p:ph type="title"/>
          </p:nvPr>
        </p:nvSpPr>
        <p:spPr>
          <a:xfrm>
            <a:off x="804484" y="2546823"/>
            <a:ext cx="3948269" cy="238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Child Abuse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959982A-6527-4709-BCF4-4C3502FF69A9}" type="slidenum">
              <a:rPr lang="en-US" sz="1000">
                <a:solidFill>
                  <a:srgbClr val="898989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20</a:t>
            </a:fld>
            <a:endParaRPr lang="en-US" sz="1000">
              <a:solidFill>
                <a:srgbClr val="898989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50120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468E-2B0C-4E96-A3AB-EFBDD4E85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Types of Child Abuse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21F9BF3-7B76-48D0-B17E-9AAC44183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Physical abuse</a:t>
            </a:r>
          </a:p>
          <a:p>
            <a:r>
              <a:rPr lang="en-US" sz="2400" dirty="0">
                <a:solidFill>
                  <a:schemeClr val="bg1"/>
                </a:solidFill>
              </a:rPr>
              <a:t>Sexual abuse</a:t>
            </a:r>
          </a:p>
          <a:p>
            <a:r>
              <a:rPr lang="en-US" sz="2400" dirty="0">
                <a:solidFill>
                  <a:schemeClr val="bg1"/>
                </a:solidFill>
              </a:rPr>
              <a:t>Abusive Head Trauma</a:t>
            </a:r>
          </a:p>
          <a:p>
            <a:r>
              <a:rPr lang="en-US" sz="2400" dirty="0">
                <a:solidFill>
                  <a:schemeClr val="bg1"/>
                </a:solidFill>
              </a:rPr>
              <a:t>Neglect</a:t>
            </a:r>
          </a:p>
          <a:p>
            <a:r>
              <a:rPr lang="en-US" sz="2400" dirty="0">
                <a:solidFill>
                  <a:schemeClr val="bg1"/>
                </a:solidFill>
              </a:rPr>
              <a:t>Drug Endangered Children </a:t>
            </a:r>
          </a:p>
          <a:p>
            <a:r>
              <a:rPr lang="en-US" sz="2400" dirty="0">
                <a:solidFill>
                  <a:schemeClr val="bg1"/>
                </a:solidFill>
              </a:rPr>
              <a:t>DUI with children inside vehicle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5D8E0B-F1D5-4354-8BF1-96FAE3EFB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378" y="4760535"/>
            <a:ext cx="1732340" cy="173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857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40079" y="2023236"/>
            <a:ext cx="3941157" cy="2820908"/>
          </a:xfrm>
        </p:spPr>
        <p:txBody>
          <a:bodyPr>
            <a:normAutofit/>
          </a:bodyPr>
          <a:lstStyle/>
          <a:p>
            <a:r>
              <a:rPr lang="en-US" altLang="en-US" sz="4800" u="sng" dirty="0">
                <a:solidFill>
                  <a:srgbClr val="FFFFFF"/>
                </a:solidFill>
              </a:rPr>
              <a:t>Consequences</a:t>
            </a:r>
            <a:r>
              <a:rPr lang="en-US" altLang="en-US" sz="4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9BCF45F-70E6-48ED-8561-9C01E06B38BC}" type="slidenum">
              <a:rPr lang="en-US" sz="1000">
                <a:solidFill>
                  <a:srgbClr val="898989"/>
                </a:solidFill>
              </a:rPr>
              <a:pPr>
                <a:spcAft>
                  <a:spcPts val="600"/>
                </a:spcAft>
                <a:defRPr/>
              </a:pPr>
              <a:t>22</a:t>
            </a:fld>
            <a:endParaRPr lang="en-US" sz="1000">
              <a:solidFill>
                <a:srgbClr val="898989"/>
              </a:solidFill>
            </a:endParaRPr>
          </a:p>
        </p:txBody>
      </p:sp>
      <p:graphicFrame>
        <p:nvGraphicFramePr>
          <p:cNvPr id="27653" name="Rectangle 2">
            <a:extLst>
              <a:ext uri="{FF2B5EF4-FFF2-40B4-BE49-F238E27FC236}">
                <a16:creationId xmlns:a16="http://schemas.microsoft.com/office/drawing/2014/main" id="{7657A12C-FB44-4621-B3DD-8C9B72B3482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355080" y="955653"/>
          <a:ext cx="5029200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819143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The Decision to Resolve a Case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097222-55B8-4FA4-A543-E1A7B72D5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378" y="4760535"/>
            <a:ext cx="1732340" cy="173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560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Case Resolution – Factors We Consider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81200" y="1295401"/>
            <a:ext cx="4038600" cy="48307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Strength of the Case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     - Victim Support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     - Corroboration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     - Admissions/Confessions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     - Documentation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     - Any admissibility issue</a:t>
            </a:r>
          </a:p>
          <a:p>
            <a:r>
              <a:rPr lang="en-US" dirty="0">
                <a:solidFill>
                  <a:schemeClr val="bg1"/>
                </a:solidFill>
              </a:rPr>
              <a:t>Victim Feelings</a:t>
            </a:r>
          </a:p>
          <a:p>
            <a:r>
              <a:rPr lang="en-US" dirty="0">
                <a:solidFill>
                  <a:schemeClr val="bg1"/>
                </a:solidFill>
              </a:rPr>
              <a:t>Defendant’s Record</a:t>
            </a:r>
          </a:p>
          <a:p>
            <a:r>
              <a:rPr lang="en-US" dirty="0">
                <a:solidFill>
                  <a:schemeClr val="bg1"/>
                </a:solidFill>
              </a:rPr>
              <a:t>Sentencing exposure</a:t>
            </a:r>
          </a:p>
          <a:p>
            <a:r>
              <a:rPr lang="en-US" dirty="0">
                <a:solidFill>
                  <a:schemeClr val="bg1"/>
                </a:solidFill>
              </a:rPr>
              <a:t>290 Registration</a:t>
            </a:r>
          </a:p>
          <a:p>
            <a:r>
              <a:rPr lang="en-US" dirty="0">
                <a:solidFill>
                  <a:schemeClr val="bg1"/>
                </a:solidFill>
              </a:rPr>
              <a:t>Prior able convictions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295401"/>
            <a:ext cx="4038600" cy="48307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Injuries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- Extent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- Medical records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- photos</a:t>
            </a:r>
          </a:p>
          <a:p>
            <a:r>
              <a:rPr lang="en-US" dirty="0">
                <a:solidFill>
                  <a:schemeClr val="bg1"/>
                </a:solidFill>
              </a:rPr>
              <a:t>Witness cooperation</a:t>
            </a:r>
          </a:p>
          <a:p>
            <a:r>
              <a:rPr lang="en-US" dirty="0">
                <a:solidFill>
                  <a:schemeClr val="bg1"/>
                </a:solidFill>
              </a:rPr>
              <a:t>Victim and Witness records</a:t>
            </a:r>
          </a:p>
          <a:p>
            <a:r>
              <a:rPr lang="en-US" dirty="0">
                <a:solidFill>
                  <a:schemeClr val="bg1"/>
                </a:solidFill>
              </a:rPr>
              <a:t>Maximum sentence and minimum sentence</a:t>
            </a:r>
          </a:p>
          <a:p>
            <a:r>
              <a:rPr lang="en-US" dirty="0">
                <a:solidFill>
                  <a:schemeClr val="bg1"/>
                </a:solidFill>
              </a:rPr>
              <a:t>Restitution </a:t>
            </a:r>
          </a:p>
          <a:p>
            <a:r>
              <a:rPr lang="en-US" dirty="0">
                <a:solidFill>
                  <a:schemeClr val="bg1"/>
                </a:solidFill>
              </a:rPr>
              <a:t>Community Safety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A16CAF-697A-4FE0-9083-A20DB0D3D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378" y="4760535"/>
            <a:ext cx="1732340" cy="173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059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57143-547E-4A7A-BDB0-5EB06421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869"/>
          </a:xfrm>
        </p:spPr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DOMESTIC VIOLENCE (IPV) and CHILD ABUSE</a:t>
            </a:r>
            <a:r>
              <a:rPr lang="en-US" u="sng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9C74D-A0E7-4558-87D4-C7975186D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906"/>
            <a:ext cx="10515600" cy="473405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DEDICATED DDAs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VERTICAL PROSECUTION: MISDEMEANOR &amp; FELONY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chemeClr val="bg1"/>
                </a:solidFill>
              </a:rPr>
              <a:t>PC 273.8: “vertical prosecution = a proven way of demonstrably increasing the likelihood of convicting spousal abusers and ensuring appropriate sentences for those offenders.” 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DEDICATED COURTROOM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chemeClr val="bg1"/>
                </a:solidFill>
              </a:rPr>
              <a:t>Honorable Judge DeJesus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7ED978-1DF9-473C-8FF8-B37C64C84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378" y="4760535"/>
            <a:ext cx="1732340" cy="173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021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659A0-2FDD-B5AD-7813-FECBAA3CB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 b="1" u="sng"/>
              <a:t>1970’s Movement</a:t>
            </a:r>
            <a:endParaRPr lang="en-US" sz="40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1D253-7F73-FC42-39FB-453CD1EBB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endParaRPr lang="en-US" sz="1400" b="0" i="0" u="none" strike="noStrike" baseline="0">
              <a:latin typeface="MillerText-Roman"/>
            </a:endParaRPr>
          </a:p>
          <a:p>
            <a:r>
              <a:rPr lang="en-US" sz="1400" b="0" i="0" u="none" strike="noStrike" baseline="0">
                <a:latin typeface="MillerText-Roman"/>
              </a:rPr>
              <a:t>Rule of Thumb </a:t>
            </a:r>
          </a:p>
          <a:p>
            <a:r>
              <a:rPr lang="en-US" sz="1400" b="0" i="0" u="none" strike="noStrike" baseline="0">
                <a:latin typeface="MillerText-Roman"/>
              </a:rPr>
              <a:t>During the Battered Women’s Movement of the 1970s, activists pressed for IPV to be prosecuted as a violent crime like any other. This approach yielded state mandatory arrest and prosecution laws which removed discretion from police and prosecutors.</a:t>
            </a:r>
            <a:r>
              <a:rPr lang="en-US" sz="1400">
                <a:latin typeface="MillerText-Roman"/>
              </a:rPr>
              <a:t> </a:t>
            </a:r>
            <a:r>
              <a:rPr lang="en-US" sz="1400" b="0" i="0" u="none" strike="noStrike" baseline="0">
                <a:latin typeface="MillerText-Roman"/>
              </a:rPr>
              <a:t>States also implemented orders of protection (or restraining orders) that were intended to provide victims a civil court remedy.</a:t>
            </a:r>
          </a:p>
          <a:p>
            <a:endParaRPr lang="en-US" sz="1400" b="0" i="0" u="none" strike="noStrike" baseline="0">
              <a:latin typeface="MillerText-Roman"/>
            </a:endParaRPr>
          </a:p>
          <a:p>
            <a:r>
              <a:rPr lang="en-US" sz="1400" b="0" i="0" u="none" strike="noStrike" baseline="0">
                <a:latin typeface="MillerText-Roman"/>
              </a:rPr>
              <a:t>Federal lawmakers followed suit in 1994 with passage of the Violence Against Women Act (VAWA), which among other provisions, funded law enforcement, prosecutors and courts to combat domestic violence</a:t>
            </a:r>
          </a:p>
          <a:p>
            <a:endParaRPr lang="en-US" sz="1400" b="0" i="0" u="none" strike="noStrike" baseline="0">
              <a:latin typeface="MillerText-Roman"/>
            </a:endParaRPr>
          </a:p>
          <a:p>
            <a:r>
              <a:rPr lang="en-US" sz="1400">
                <a:latin typeface="MillerText-Roman"/>
              </a:rPr>
              <a:t>Evidence Code Section 1109 “Propensity Evidence”– Prior IPV within 10 years.  (EC Section 1108  - Sex Offense mirror) </a:t>
            </a:r>
            <a:endParaRPr lang="en-US" sz="1400" b="0" i="0" u="none" strike="noStrike" baseline="0">
              <a:latin typeface="MillerText-Roman"/>
            </a:endParaRPr>
          </a:p>
          <a:p>
            <a:endParaRPr lang="en-US" sz="1400"/>
          </a:p>
        </p:txBody>
      </p:sp>
      <p:pic>
        <p:nvPicPr>
          <p:cNvPr id="1026" name="Picture 2" descr="Cartoon of Sir Francis Buller in judges' robes and powdered wig, carrying bundles of rods whose ends resemble thumbs; in the background, a man with a rod raised over his head is about to strike a woman who is running away from him">
            <a:extLst>
              <a:ext uri="{FF2B5EF4-FFF2-40B4-BE49-F238E27FC236}">
                <a16:creationId xmlns:a16="http://schemas.microsoft.com/office/drawing/2014/main" id="{881396C6-EB6E-09C1-224A-B17B39CEB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" r="-1" b="-1"/>
          <a:stretch>
            <a:fillRect/>
          </a:stretch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11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12E8C-4440-DA65-9559-392ACB0FB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1279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Placer County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923C3-4BD2-A05C-C98A-BD208D60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851"/>
            <a:ext cx="10515600" cy="469211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Comprised of IPV and Child Abuse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Approximately 2,000-2,500 cases </a:t>
            </a:r>
            <a:r>
              <a:rPr lang="en-US" sz="3600" dirty="0" err="1">
                <a:solidFill>
                  <a:schemeClr val="bg1"/>
                </a:solidFill>
              </a:rPr>
              <a:t>rvwd</a:t>
            </a:r>
            <a:r>
              <a:rPr lang="en-US" sz="3600" dirty="0">
                <a:solidFill>
                  <a:schemeClr val="bg1"/>
                </a:solidFill>
              </a:rPr>
              <a:t> a year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Two court days a week devoted to DV cases with approximately 100 cases on each Cal.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6 Assigned DDAs, 4 victim advocates, special assigned DAI, special assigned Stand-Up Placer Advocate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370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392F2-B668-0721-6942-E984030A1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3833"/>
          </a:xfrm>
        </p:spPr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FILING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68779-181C-730C-26C1-EC2D6EA64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572"/>
            <a:ext cx="10515600" cy="478439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In-Custody</a:t>
            </a:r>
          </a:p>
          <a:p>
            <a:r>
              <a:rPr lang="en-US" dirty="0">
                <a:solidFill>
                  <a:schemeClr val="bg1"/>
                </a:solidFill>
              </a:rPr>
              <a:t>Bail to Appear</a:t>
            </a:r>
          </a:p>
          <a:p>
            <a:r>
              <a:rPr lang="en-US" dirty="0">
                <a:solidFill>
                  <a:schemeClr val="bg1"/>
                </a:solidFill>
              </a:rPr>
              <a:t>Referrals</a:t>
            </a:r>
          </a:p>
          <a:p>
            <a:r>
              <a:rPr lang="en-US" dirty="0">
                <a:solidFill>
                  <a:schemeClr val="bg1"/>
                </a:solidFill>
              </a:rPr>
              <a:t>FC 1203.097 Terms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- Special  Probation Terms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- Mandatory Treatment Programs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* Batter’s Treatment Program (BTP)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* Parenting Treatment Program (PTP)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*104 </a:t>
            </a:r>
            <a:r>
              <a:rPr lang="en-US" dirty="0" err="1">
                <a:solidFill>
                  <a:schemeClr val="bg1"/>
                </a:solidFill>
              </a:rPr>
              <a:t>Hrs</a:t>
            </a:r>
            <a:r>
              <a:rPr lang="en-US" dirty="0">
                <a:solidFill>
                  <a:schemeClr val="bg1"/>
                </a:solidFill>
              </a:rPr>
              <a:t> Specific Counseling</a:t>
            </a:r>
          </a:p>
        </p:txBody>
      </p:sp>
    </p:spTree>
    <p:extLst>
      <p:ext uri="{BB962C8B-B14F-4D97-AF65-F5344CB8AC3E}">
        <p14:creationId xmlns:p14="http://schemas.microsoft.com/office/powerpoint/2010/main" val="256864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Domestic Violence Crimes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8681"/>
            <a:ext cx="8229600" cy="48307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Murder</a:t>
            </a:r>
          </a:p>
          <a:p>
            <a:r>
              <a:rPr lang="en-US" dirty="0">
                <a:solidFill>
                  <a:schemeClr val="bg1"/>
                </a:solidFill>
              </a:rPr>
              <a:t>Attempted Murder</a:t>
            </a:r>
          </a:p>
          <a:p>
            <a:r>
              <a:rPr lang="en-US" dirty="0">
                <a:solidFill>
                  <a:schemeClr val="bg1"/>
                </a:solidFill>
              </a:rPr>
              <a:t>Infliction of Injury on Spouse/dating partner/parent of child, etc.</a:t>
            </a:r>
          </a:p>
          <a:p>
            <a:r>
              <a:rPr lang="en-US" dirty="0">
                <a:solidFill>
                  <a:schemeClr val="bg1"/>
                </a:solidFill>
              </a:rPr>
              <a:t>Battery on spouse/dating partner/parent of child (no injury)</a:t>
            </a:r>
          </a:p>
          <a:p>
            <a:r>
              <a:rPr lang="en-US" dirty="0">
                <a:solidFill>
                  <a:schemeClr val="bg1"/>
                </a:solidFill>
              </a:rPr>
              <a:t>Kidnapping/False Imprisonment</a:t>
            </a:r>
          </a:p>
          <a:p>
            <a:r>
              <a:rPr lang="en-US" dirty="0">
                <a:solidFill>
                  <a:schemeClr val="bg1"/>
                </a:solidFill>
              </a:rPr>
              <a:t>Rape/Spousal Rape</a:t>
            </a:r>
          </a:p>
          <a:p>
            <a:r>
              <a:rPr lang="en-US" dirty="0">
                <a:solidFill>
                  <a:schemeClr val="bg1"/>
                </a:solidFill>
              </a:rPr>
              <a:t>Criminal Threats</a:t>
            </a:r>
          </a:p>
          <a:p>
            <a:r>
              <a:rPr lang="en-US" dirty="0">
                <a:solidFill>
                  <a:schemeClr val="bg1"/>
                </a:solidFill>
              </a:rPr>
              <a:t>Strangulation </a:t>
            </a:r>
          </a:p>
          <a:p>
            <a:r>
              <a:rPr lang="en-US" dirty="0">
                <a:solidFill>
                  <a:schemeClr val="bg1"/>
                </a:solidFill>
              </a:rPr>
              <a:t>Restraining Order Violations (DVRO v. CPO)</a:t>
            </a:r>
          </a:p>
          <a:p>
            <a:r>
              <a:rPr lang="en-US" dirty="0">
                <a:solidFill>
                  <a:schemeClr val="bg1"/>
                </a:solidFill>
              </a:rPr>
              <a:t>Harassing Phone Calls/Burglary/Trespass </a:t>
            </a:r>
          </a:p>
          <a:p>
            <a:r>
              <a:rPr lang="en-US" dirty="0">
                <a:solidFill>
                  <a:schemeClr val="bg1"/>
                </a:solidFill>
              </a:rPr>
              <a:t>Stalking</a:t>
            </a:r>
          </a:p>
          <a:p>
            <a:r>
              <a:rPr lang="en-US" dirty="0">
                <a:solidFill>
                  <a:schemeClr val="bg1"/>
                </a:solidFill>
              </a:rPr>
              <a:t>Dissuading</a:t>
            </a:r>
          </a:p>
          <a:p>
            <a:r>
              <a:rPr lang="en-US" dirty="0">
                <a:solidFill>
                  <a:schemeClr val="bg1"/>
                </a:solidFill>
              </a:rPr>
              <a:t>Vandalism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881449-FC6B-4CBE-8355-B0DCF5226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378" y="4760535"/>
            <a:ext cx="1732340" cy="173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490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4FF82-F3E8-40AD-A6EA-E6708ED14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80" y="-2763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Domestic Violence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BD9B8-8C84-48AC-9549-C544580E4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CD0F487-C255-488E-9E02-C5E95E7E63BA}"/>
              </a:ext>
            </a:extLst>
          </p:cNvPr>
          <p:cNvSpPr/>
          <p:nvPr/>
        </p:nvSpPr>
        <p:spPr>
          <a:xfrm>
            <a:off x="3791180" y="2245228"/>
            <a:ext cx="3590488" cy="339825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A2E2EA-327B-4C03-87B9-CC62B45C7F56}"/>
              </a:ext>
            </a:extLst>
          </p:cNvPr>
          <p:cNvSpPr/>
          <p:nvPr/>
        </p:nvSpPr>
        <p:spPr>
          <a:xfrm>
            <a:off x="2623905" y="2234667"/>
            <a:ext cx="1279757" cy="125971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267C5A0-CB16-4D6A-ACEC-AD79D2A0713C}"/>
              </a:ext>
            </a:extLst>
          </p:cNvPr>
          <p:cNvSpPr/>
          <p:nvPr/>
        </p:nvSpPr>
        <p:spPr>
          <a:xfrm>
            <a:off x="2411570" y="3786302"/>
            <a:ext cx="1308682" cy="125834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B687E57-D91B-4A53-88E2-B6DB1D13C912}"/>
              </a:ext>
            </a:extLst>
          </p:cNvPr>
          <p:cNvSpPr/>
          <p:nvPr/>
        </p:nvSpPr>
        <p:spPr>
          <a:xfrm>
            <a:off x="7053534" y="1924374"/>
            <a:ext cx="1308682" cy="125834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7F6C4C-991C-4871-947E-4EF85DCE801A}"/>
              </a:ext>
            </a:extLst>
          </p:cNvPr>
          <p:cNvSpPr/>
          <p:nvPr/>
        </p:nvSpPr>
        <p:spPr>
          <a:xfrm>
            <a:off x="7523525" y="3328199"/>
            <a:ext cx="1308682" cy="125834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F0EE27-A051-4CBA-BEAD-E1B2FA99C22C}"/>
              </a:ext>
            </a:extLst>
          </p:cNvPr>
          <p:cNvSpPr txBox="1"/>
          <p:nvPr/>
        </p:nvSpPr>
        <p:spPr>
          <a:xfrm>
            <a:off x="4538444" y="3511098"/>
            <a:ext cx="2097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4FF5AD-4AD5-41A4-A0E8-07E0EEE263DF}"/>
              </a:ext>
            </a:extLst>
          </p:cNvPr>
          <p:cNvSpPr txBox="1"/>
          <p:nvPr/>
        </p:nvSpPr>
        <p:spPr>
          <a:xfrm>
            <a:off x="2699119" y="2482798"/>
            <a:ext cx="114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Victim statement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DE684D-DA54-4300-A555-6A97A944CBB3}"/>
              </a:ext>
            </a:extLst>
          </p:cNvPr>
          <p:cNvSpPr txBox="1"/>
          <p:nvPr/>
        </p:nvSpPr>
        <p:spPr>
          <a:xfrm>
            <a:off x="7107583" y="2234667"/>
            <a:ext cx="1317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Suspect statement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48E6A6-5E1D-4314-95BC-0AABBA64275D}"/>
              </a:ext>
            </a:extLst>
          </p:cNvPr>
          <p:cNvSpPr txBox="1"/>
          <p:nvPr/>
        </p:nvSpPr>
        <p:spPr>
          <a:xfrm>
            <a:off x="2462936" y="4092310"/>
            <a:ext cx="1247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Photo or video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7EEA11-BAEF-479C-95E6-DAB8E4283149}"/>
              </a:ext>
            </a:extLst>
          </p:cNvPr>
          <p:cNvSpPr txBox="1"/>
          <p:nvPr/>
        </p:nvSpPr>
        <p:spPr>
          <a:xfrm>
            <a:off x="7710892" y="3772707"/>
            <a:ext cx="1040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911 call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E1B117-045D-41B9-8B82-AE62727A5283}"/>
              </a:ext>
            </a:extLst>
          </p:cNvPr>
          <p:cNvSpPr/>
          <p:nvPr/>
        </p:nvSpPr>
        <p:spPr>
          <a:xfrm>
            <a:off x="4600841" y="5600605"/>
            <a:ext cx="1279757" cy="125971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Search Warrant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81D71C0-7814-4F4D-8801-F3B8C035282E}"/>
              </a:ext>
            </a:extLst>
          </p:cNvPr>
          <p:cNvSpPr/>
          <p:nvPr/>
        </p:nvSpPr>
        <p:spPr>
          <a:xfrm>
            <a:off x="6047580" y="5536159"/>
            <a:ext cx="1279757" cy="125971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Cell Phones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50B952-9E44-4A0E-9C2F-AD384894CBFF}"/>
              </a:ext>
            </a:extLst>
          </p:cNvPr>
          <p:cNvSpPr/>
          <p:nvPr/>
        </p:nvSpPr>
        <p:spPr>
          <a:xfrm>
            <a:off x="7144898" y="4670124"/>
            <a:ext cx="1279757" cy="125971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Prior arrests/CPS history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50BB739-BE90-41F2-AC9A-56F98EC4C5A2}"/>
              </a:ext>
            </a:extLst>
          </p:cNvPr>
          <p:cNvSpPr/>
          <p:nvPr/>
        </p:nvSpPr>
        <p:spPr>
          <a:xfrm>
            <a:off x="3209020" y="5152570"/>
            <a:ext cx="1279757" cy="125971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4F749C-D3E2-4935-A383-31E080F30960}"/>
              </a:ext>
            </a:extLst>
          </p:cNvPr>
          <p:cNvSpPr/>
          <p:nvPr/>
        </p:nvSpPr>
        <p:spPr>
          <a:xfrm>
            <a:off x="5715452" y="955340"/>
            <a:ext cx="1279757" cy="125971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464FAA2-D18C-45EF-BFB0-C5F9A0991A3A}"/>
              </a:ext>
            </a:extLst>
          </p:cNvPr>
          <p:cNvSpPr/>
          <p:nvPr/>
        </p:nvSpPr>
        <p:spPr>
          <a:xfrm>
            <a:off x="3723029" y="1071332"/>
            <a:ext cx="1279757" cy="125971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378854-2633-490C-87D8-1BF425E6232C}"/>
              </a:ext>
            </a:extLst>
          </p:cNvPr>
          <p:cNvSpPr txBox="1"/>
          <p:nvPr/>
        </p:nvSpPr>
        <p:spPr>
          <a:xfrm>
            <a:off x="3720252" y="1316438"/>
            <a:ext cx="1350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Witness statements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F8A93D-FE91-4DFB-A934-22F10EB36EA1}"/>
              </a:ext>
            </a:extLst>
          </p:cNvPr>
          <p:cNvSpPr txBox="1"/>
          <p:nvPr/>
        </p:nvSpPr>
        <p:spPr>
          <a:xfrm>
            <a:off x="5821803" y="1301535"/>
            <a:ext cx="114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Medical </a:t>
            </a:r>
          </a:p>
          <a:p>
            <a:pPr algn="ctr"/>
            <a:r>
              <a:rPr lang="en-US" dirty="0"/>
              <a:t>Records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10D5A0-54C2-4FCA-892B-D23B1A062320}"/>
              </a:ext>
            </a:extLst>
          </p:cNvPr>
          <p:cNvSpPr txBox="1"/>
          <p:nvPr/>
        </p:nvSpPr>
        <p:spPr>
          <a:xfrm>
            <a:off x="3162377" y="5416755"/>
            <a:ext cx="1350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Child Interviews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C2630C3-3B88-47CA-9A72-40AF95592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378" y="4760535"/>
            <a:ext cx="1732340" cy="173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190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Burden of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6796"/>
            <a:ext cx="10515600" cy="46501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Arrest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Police Standard: Probable cause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50.1%--more likely than not</a:t>
            </a:r>
          </a:p>
          <a:p>
            <a:r>
              <a:rPr lang="en-US" dirty="0">
                <a:solidFill>
                  <a:schemeClr val="bg1"/>
                </a:solidFill>
              </a:rPr>
              <a:t>Filing guidelines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DA Standard: Reasonable likelihood of conviction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Jurisdiction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Statute of Limitations</a:t>
            </a:r>
          </a:p>
          <a:p>
            <a:r>
              <a:rPr lang="en-US" dirty="0">
                <a:solidFill>
                  <a:schemeClr val="bg1"/>
                </a:solidFill>
              </a:rPr>
              <a:t>Preliminary Hearing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Probable cause for the charges filed</a:t>
            </a:r>
          </a:p>
          <a:p>
            <a:r>
              <a:rPr lang="en-US" dirty="0">
                <a:solidFill>
                  <a:schemeClr val="bg1"/>
                </a:solidFill>
              </a:rPr>
              <a:t>Trial 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Beyond a Reasonable Doubt – Requires ALL 12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53362A-9AD2-4E11-A77D-171CC1F5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378" y="4760535"/>
            <a:ext cx="1732340" cy="173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991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E0440578FA364AB63AC2022CA8BA8B" ma:contentTypeVersion="13" ma:contentTypeDescription="Create a new document." ma:contentTypeScope="" ma:versionID="d3bdbd2d36dfff429a5bfbf763e804f5">
  <xsd:schema xmlns:xsd="http://www.w3.org/2001/XMLSchema" xmlns:xs="http://www.w3.org/2001/XMLSchema" xmlns:p="http://schemas.microsoft.com/office/2006/metadata/properties" xmlns:ns1="http://schemas.microsoft.com/sharepoint/v3" xmlns:ns3="05ef4dc7-7b15-4168-96a7-54366d75de4a" xmlns:ns4="88c902ff-49be-42ce-931a-3d692f20bc7b" targetNamespace="http://schemas.microsoft.com/office/2006/metadata/properties" ma:root="true" ma:fieldsID="68728a1f893ef27c74470351b46ac377" ns1:_="" ns3:_="" ns4:_="">
    <xsd:import namespace="http://schemas.microsoft.com/sharepoint/v3"/>
    <xsd:import namespace="05ef4dc7-7b15-4168-96a7-54366d75de4a"/>
    <xsd:import namespace="88c902ff-49be-42ce-931a-3d692f20bc7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f4dc7-7b15-4168-96a7-54366d75de4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902ff-49be-42ce-931a-3d692f20bc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BC1D71-FF91-4B9E-A5CE-35127E6D63E3}">
  <ds:schemaRefs>
    <ds:schemaRef ds:uri="http://schemas.microsoft.com/office/2006/metadata/properties"/>
    <ds:schemaRef ds:uri="http://schemas.microsoft.com/sharepoint/v3"/>
    <ds:schemaRef ds:uri="http://purl.org/dc/terms/"/>
    <ds:schemaRef ds:uri="05ef4dc7-7b15-4168-96a7-54366d75de4a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88c902ff-49be-42ce-931a-3d692f20bc7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B7DD014-16FC-423B-926D-7B97524545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8F0625-C106-43F7-9E85-2DC6DB76D1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5ef4dc7-7b15-4168-96a7-54366d75de4a"/>
    <ds:schemaRef ds:uri="88c902ff-49be-42ce-931a-3d692f20bc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2018</TotalTime>
  <Words>1057</Words>
  <Application>Microsoft Office PowerPoint</Application>
  <PresentationFormat>Widescreen</PresentationFormat>
  <Paragraphs>190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Aldhabi</vt:lpstr>
      <vt:lpstr>Arial</vt:lpstr>
      <vt:lpstr>Calibri</vt:lpstr>
      <vt:lpstr>Calibri Light</vt:lpstr>
      <vt:lpstr>MillerText-Roman</vt:lpstr>
      <vt:lpstr>Office Theme</vt:lpstr>
      <vt:lpstr>Placer County District Attorney Family Protection Unit</vt:lpstr>
      <vt:lpstr>Murder Prevention</vt:lpstr>
      <vt:lpstr>DOMESTIC VIOLENCE (IPV) and CHILD ABUSE </vt:lpstr>
      <vt:lpstr>1970’s Movement</vt:lpstr>
      <vt:lpstr>Placer County Cases</vt:lpstr>
      <vt:lpstr>FILING</vt:lpstr>
      <vt:lpstr>Domestic Violence Crimes</vt:lpstr>
      <vt:lpstr>The Domestic Violence Investigation</vt:lpstr>
      <vt:lpstr>Burden of Proof</vt:lpstr>
      <vt:lpstr>CHALLENGES IN DOMESTIC VIOLENCE CASES – FILING?</vt:lpstr>
      <vt:lpstr>PowerPoint Presentation</vt:lpstr>
      <vt:lpstr>Recanting - Victim’s Reality</vt:lpstr>
      <vt:lpstr>Strangulation  - One of Most Lethal Forms IPV</vt:lpstr>
      <vt:lpstr>Applicable Force</vt:lpstr>
      <vt:lpstr>PowerPoint Presentation</vt:lpstr>
      <vt:lpstr>Stalking &amp; Lethality</vt:lpstr>
      <vt:lpstr>The Lost Victims</vt:lpstr>
      <vt:lpstr>IPV - Impacts on Children </vt:lpstr>
      <vt:lpstr>Domestic Violence Interviews (MDIC)</vt:lpstr>
      <vt:lpstr>Child Abuse</vt:lpstr>
      <vt:lpstr>Types of Child Abuse</vt:lpstr>
      <vt:lpstr>Consequences </vt:lpstr>
      <vt:lpstr>The Decision to Resolve a Case</vt:lpstr>
      <vt:lpstr>Case Resolution – Factors We Consider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Placer County  District Attorney Family Protection Unit</dc:title>
  <dc:creator>Anna Duffy</dc:creator>
  <cp:lastModifiedBy>Jamie Smith</cp:lastModifiedBy>
  <cp:revision>58</cp:revision>
  <cp:lastPrinted>2022-09-30T18:08:03Z</cp:lastPrinted>
  <dcterms:created xsi:type="dcterms:W3CDTF">2021-04-07T22:06:54Z</dcterms:created>
  <dcterms:modified xsi:type="dcterms:W3CDTF">2026-04-10T00:32:40Z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0x010100EEE0440578FA364AB63AC2022CA8BA8B</vt:lpwstr>
  </property>
</Properties>
</file>