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1"/>
  </p:notesMasterIdLst>
  <p:sldIdLst>
    <p:sldId id="258" r:id="rId2"/>
    <p:sldId id="375" r:id="rId3"/>
    <p:sldId id="388" r:id="rId4"/>
    <p:sldId id="396" r:id="rId5"/>
    <p:sldId id="285" r:id="rId6"/>
    <p:sldId id="302" r:id="rId7"/>
    <p:sldId id="366" r:id="rId8"/>
    <p:sldId id="373" r:id="rId9"/>
    <p:sldId id="389" r:id="rId10"/>
    <p:sldId id="382" r:id="rId11"/>
    <p:sldId id="390" r:id="rId12"/>
    <p:sldId id="403" r:id="rId13"/>
    <p:sldId id="404" r:id="rId14"/>
    <p:sldId id="383" r:id="rId15"/>
    <p:sldId id="398" r:id="rId16"/>
    <p:sldId id="392" r:id="rId17"/>
    <p:sldId id="278" r:id="rId18"/>
    <p:sldId id="261" r:id="rId19"/>
    <p:sldId id="262" r:id="rId20"/>
    <p:sldId id="377" r:id="rId21"/>
    <p:sldId id="263" r:id="rId22"/>
    <p:sldId id="283" r:id="rId23"/>
    <p:sldId id="393" r:id="rId24"/>
    <p:sldId id="394" r:id="rId25"/>
    <p:sldId id="374" r:id="rId26"/>
    <p:sldId id="265" r:id="rId27"/>
    <p:sldId id="266" r:id="rId28"/>
    <p:sldId id="399" r:id="rId29"/>
    <p:sldId id="282" r:id="rId30"/>
    <p:sldId id="367" r:id="rId31"/>
    <p:sldId id="372" r:id="rId32"/>
    <p:sldId id="369" r:id="rId33"/>
    <p:sldId id="400" r:id="rId34"/>
    <p:sldId id="284" r:id="rId35"/>
    <p:sldId id="385" r:id="rId36"/>
    <p:sldId id="271" r:id="rId37"/>
    <p:sldId id="391" r:id="rId38"/>
    <p:sldId id="287" r:id="rId39"/>
    <p:sldId id="379" r:id="rId40"/>
    <p:sldId id="286" r:id="rId41"/>
    <p:sldId id="276" r:id="rId42"/>
    <p:sldId id="277" r:id="rId43"/>
    <p:sldId id="386" r:id="rId44"/>
    <p:sldId id="288" r:id="rId45"/>
    <p:sldId id="289" r:id="rId46"/>
    <p:sldId id="387" r:id="rId47"/>
    <p:sldId id="395" r:id="rId48"/>
    <p:sldId id="290" r:id="rId49"/>
    <p:sldId id="371" r:id="rId5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7E73E87-3A08-4639-9312-E833A0C5DA6D}" v="118" dt="2026-04-21T22:47:16.2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008" autoAdjust="0"/>
    <p:restoredTop sz="76513" autoAdjust="0"/>
  </p:normalViewPr>
  <p:slideViewPr>
    <p:cSldViewPr snapToGrid="0">
      <p:cViewPr>
        <p:scale>
          <a:sx n="62" d="100"/>
          <a:sy n="62" d="100"/>
        </p:scale>
        <p:origin x="366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microsoft.com/office/2015/10/relationships/revisionInfo" Target="revisionInfo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97D040-70C2-4CDF-8AF2-E2D4792F5314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5AB491EC-4156-4FBA-86B1-F4FBF3F1F8E8}">
      <dgm:prSet/>
      <dgm:spPr/>
      <dgm:t>
        <a:bodyPr/>
        <a:lstStyle/>
        <a:p>
          <a:r>
            <a:rPr lang="en-US" b="1"/>
            <a:t>Sexual violence or sexual assault is any act of a sexual nature perpetrated without consent.</a:t>
          </a:r>
          <a:endParaRPr lang="en-US"/>
        </a:p>
      </dgm:t>
    </dgm:pt>
    <dgm:pt modelId="{B7C6320F-9DBA-461F-9508-B615827A2960}" type="parTrans" cxnId="{E9C90D2E-DEA1-40E3-85F5-C9A5A49417FC}">
      <dgm:prSet/>
      <dgm:spPr/>
      <dgm:t>
        <a:bodyPr/>
        <a:lstStyle/>
        <a:p>
          <a:endParaRPr lang="en-US"/>
        </a:p>
      </dgm:t>
    </dgm:pt>
    <dgm:pt modelId="{5A5240FC-000F-4C03-AA77-1B7AFC2D10A8}" type="sibTrans" cxnId="{E9C90D2E-DEA1-40E3-85F5-C9A5A49417FC}">
      <dgm:prSet/>
      <dgm:spPr/>
      <dgm:t>
        <a:bodyPr/>
        <a:lstStyle/>
        <a:p>
          <a:endParaRPr lang="en-US"/>
        </a:p>
      </dgm:t>
    </dgm:pt>
    <dgm:pt modelId="{E13C3E84-852F-4AFC-903B-B6983757B992}">
      <dgm:prSet/>
      <dgm:spPr/>
      <dgm:t>
        <a:bodyPr/>
        <a:lstStyle/>
        <a:p>
          <a:r>
            <a:rPr lang="en-US" b="1"/>
            <a:t>California Penal Code §261 defines sexual assault to include a variety of nonconsensual behaviors such as sexual harassment, sexual touching, and rape (defined as nonconsensual penetration). </a:t>
          </a:r>
          <a:endParaRPr lang="en-US"/>
        </a:p>
      </dgm:t>
    </dgm:pt>
    <dgm:pt modelId="{579E3129-DB5D-4ED8-BD38-45EB8C5AAF1A}" type="parTrans" cxnId="{6493A255-DFA4-41E6-8985-284303888948}">
      <dgm:prSet/>
      <dgm:spPr/>
      <dgm:t>
        <a:bodyPr/>
        <a:lstStyle/>
        <a:p>
          <a:endParaRPr lang="en-US"/>
        </a:p>
      </dgm:t>
    </dgm:pt>
    <dgm:pt modelId="{8B51FA76-00AD-4FA8-9C44-E052A6B8F02F}" type="sibTrans" cxnId="{6493A255-DFA4-41E6-8985-284303888948}">
      <dgm:prSet/>
      <dgm:spPr/>
      <dgm:t>
        <a:bodyPr/>
        <a:lstStyle/>
        <a:p>
          <a:endParaRPr lang="en-US"/>
        </a:p>
      </dgm:t>
    </dgm:pt>
    <dgm:pt modelId="{8854BD7D-5207-4F1F-9319-3AFEC484953A}">
      <dgm:prSet/>
      <dgm:spPr/>
      <dgm:t>
        <a:bodyPr/>
        <a:lstStyle/>
        <a:p>
          <a:r>
            <a:rPr lang="en-US" b="1" dirty="0"/>
            <a:t>An essential element to under­standing sexual assault is recognizing it as an act of violence. </a:t>
          </a:r>
          <a:endParaRPr lang="en-US" dirty="0"/>
        </a:p>
      </dgm:t>
    </dgm:pt>
    <dgm:pt modelId="{C8A8B4F3-7CAB-4411-9F8F-46AFFAF80626}" type="parTrans" cxnId="{7A9C221E-FEF3-41BB-A51E-1E3E151251C2}">
      <dgm:prSet/>
      <dgm:spPr/>
      <dgm:t>
        <a:bodyPr/>
        <a:lstStyle/>
        <a:p>
          <a:endParaRPr lang="en-US"/>
        </a:p>
      </dgm:t>
    </dgm:pt>
    <dgm:pt modelId="{859924EC-7B3C-44D2-A738-BB4D0E7674F5}" type="sibTrans" cxnId="{7A9C221E-FEF3-41BB-A51E-1E3E151251C2}">
      <dgm:prSet/>
      <dgm:spPr/>
      <dgm:t>
        <a:bodyPr/>
        <a:lstStyle/>
        <a:p>
          <a:endParaRPr lang="en-US"/>
        </a:p>
      </dgm:t>
    </dgm:pt>
    <dgm:pt modelId="{28243CE3-E7F3-4337-9957-B04F9E1E270D}">
      <dgm:prSet/>
      <dgm:spPr/>
      <dgm:t>
        <a:bodyPr/>
        <a:lstStyle/>
        <a:p>
          <a:r>
            <a:rPr lang="en-US" b="1"/>
            <a:t>It is not an act of sex, sexual desire, or a crime of passion - terms and phrases you may have heard on television and from people in your life. </a:t>
          </a:r>
          <a:endParaRPr lang="en-US"/>
        </a:p>
      </dgm:t>
    </dgm:pt>
    <dgm:pt modelId="{B29142B4-EECB-4C53-A673-28AED5F2050F}" type="parTrans" cxnId="{B6BDD398-4FBD-472B-A18D-108A7D87AA7A}">
      <dgm:prSet/>
      <dgm:spPr/>
      <dgm:t>
        <a:bodyPr/>
        <a:lstStyle/>
        <a:p>
          <a:endParaRPr lang="en-US"/>
        </a:p>
      </dgm:t>
    </dgm:pt>
    <dgm:pt modelId="{F75736A1-A72E-47BD-8218-BA1747F10C43}" type="sibTrans" cxnId="{B6BDD398-4FBD-472B-A18D-108A7D87AA7A}">
      <dgm:prSet/>
      <dgm:spPr/>
      <dgm:t>
        <a:bodyPr/>
        <a:lstStyle/>
        <a:p>
          <a:endParaRPr lang="en-US"/>
        </a:p>
      </dgm:t>
    </dgm:pt>
    <dgm:pt modelId="{F7381190-36DD-4193-A631-2F28457AC49B}">
      <dgm:prSet/>
      <dgm:spPr/>
      <dgm:t>
        <a:bodyPr/>
        <a:lstStyle/>
        <a:p>
          <a:r>
            <a:rPr lang="en-US" b="1"/>
            <a:t>It is also not an accident or a behavior over which the perpetrator has no control. </a:t>
          </a:r>
          <a:endParaRPr lang="en-US"/>
        </a:p>
      </dgm:t>
    </dgm:pt>
    <dgm:pt modelId="{2E483635-3A83-4406-BBC3-625ADFCD70AF}" type="parTrans" cxnId="{4D6705AB-7039-43C8-AF43-8AB5BC2A4613}">
      <dgm:prSet/>
      <dgm:spPr/>
      <dgm:t>
        <a:bodyPr/>
        <a:lstStyle/>
        <a:p>
          <a:endParaRPr lang="en-US"/>
        </a:p>
      </dgm:t>
    </dgm:pt>
    <dgm:pt modelId="{E035ADCF-85E1-49D0-9ED5-1AA775EE8F39}" type="sibTrans" cxnId="{4D6705AB-7039-43C8-AF43-8AB5BC2A4613}">
      <dgm:prSet/>
      <dgm:spPr/>
      <dgm:t>
        <a:bodyPr/>
        <a:lstStyle/>
        <a:p>
          <a:endParaRPr lang="en-US"/>
        </a:p>
      </dgm:t>
    </dgm:pt>
    <dgm:pt modelId="{CD7BD7CF-5B7A-422F-9447-4BA144B01B5E}">
      <dgm:prSet/>
      <dgm:spPr/>
      <dgm:t>
        <a:bodyPr/>
        <a:lstStyle/>
        <a:p>
          <a:r>
            <a:rPr lang="en-US" b="1" dirty="0"/>
            <a:t>But because it happens within a sexual context, many continue to confuse this act of violence, and abuse of power and control with “bad sex.”</a:t>
          </a:r>
          <a:endParaRPr lang="en-US" dirty="0"/>
        </a:p>
      </dgm:t>
    </dgm:pt>
    <dgm:pt modelId="{EEBCF3D1-1EEA-4F17-A057-52AC3B0A719F}" type="parTrans" cxnId="{94D43C1B-DCCA-4B79-9C58-BB182E14B9A8}">
      <dgm:prSet/>
      <dgm:spPr/>
      <dgm:t>
        <a:bodyPr/>
        <a:lstStyle/>
        <a:p>
          <a:endParaRPr lang="en-US"/>
        </a:p>
      </dgm:t>
    </dgm:pt>
    <dgm:pt modelId="{BFBE65AF-C598-4CF1-AFCC-66A8EA2565D5}" type="sibTrans" cxnId="{94D43C1B-DCCA-4B79-9C58-BB182E14B9A8}">
      <dgm:prSet/>
      <dgm:spPr/>
      <dgm:t>
        <a:bodyPr/>
        <a:lstStyle/>
        <a:p>
          <a:endParaRPr lang="en-US"/>
        </a:p>
      </dgm:t>
    </dgm:pt>
    <dgm:pt modelId="{D4FEAC3D-3A43-4A48-B202-6200D9B1DACA}" type="pres">
      <dgm:prSet presAssocID="{F897D040-70C2-4CDF-8AF2-E2D4792F5314}" presName="diagram" presStyleCnt="0">
        <dgm:presLayoutVars>
          <dgm:dir/>
          <dgm:resizeHandles val="exact"/>
        </dgm:presLayoutVars>
      </dgm:prSet>
      <dgm:spPr/>
    </dgm:pt>
    <dgm:pt modelId="{0F04F0CB-0E57-4137-97DC-3E3F6B5D9724}" type="pres">
      <dgm:prSet presAssocID="{5AB491EC-4156-4FBA-86B1-F4FBF3F1F8E8}" presName="node" presStyleLbl="node1" presStyleIdx="0" presStyleCnt="6">
        <dgm:presLayoutVars>
          <dgm:bulletEnabled val="1"/>
        </dgm:presLayoutVars>
      </dgm:prSet>
      <dgm:spPr/>
    </dgm:pt>
    <dgm:pt modelId="{FDE26963-702E-4896-A7BD-A9D6019C4291}" type="pres">
      <dgm:prSet presAssocID="{5A5240FC-000F-4C03-AA77-1B7AFC2D10A8}" presName="sibTrans" presStyleCnt="0"/>
      <dgm:spPr/>
    </dgm:pt>
    <dgm:pt modelId="{601AD787-FAC7-4AE1-A45A-9C8BF1B9D14F}" type="pres">
      <dgm:prSet presAssocID="{E13C3E84-852F-4AFC-903B-B6983757B992}" presName="node" presStyleLbl="node1" presStyleIdx="1" presStyleCnt="6">
        <dgm:presLayoutVars>
          <dgm:bulletEnabled val="1"/>
        </dgm:presLayoutVars>
      </dgm:prSet>
      <dgm:spPr/>
    </dgm:pt>
    <dgm:pt modelId="{C97F37AC-22D5-471A-8954-DE545790B0DA}" type="pres">
      <dgm:prSet presAssocID="{8B51FA76-00AD-4FA8-9C44-E052A6B8F02F}" presName="sibTrans" presStyleCnt="0"/>
      <dgm:spPr/>
    </dgm:pt>
    <dgm:pt modelId="{EE1E057E-A6DB-4CE3-953D-0E9C3E09E9B9}" type="pres">
      <dgm:prSet presAssocID="{8854BD7D-5207-4F1F-9319-3AFEC484953A}" presName="node" presStyleLbl="node1" presStyleIdx="2" presStyleCnt="6">
        <dgm:presLayoutVars>
          <dgm:bulletEnabled val="1"/>
        </dgm:presLayoutVars>
      </dgm:prSet>
      <dgm:spPr/>
    </dgm:pt>
    <dgm:pt modelId="{8708A6C3-B2ED-470F-B9B9-FD4024046B98}" type="pres">
      <dgm:prSet presAssocID="{859924EC-7B3C-44D2-A738-BB4D0E7674F5}" presName="sibTrans" presStyleCnt="0"/>
      <dgm:spPr/>
    </dgm:pt>
    <dgm:pt modelId="{C53683AF-EF8E-4E50-B4B7-6F4AACEE3028}" type="pres">
      <dgm:prSet presAssocID="{28243CE3-E7F3-4337-9957-B04F9E1E270D}" presName="node" presStyleLbl="node1" presStyleIdx="3" presStyleCnt="6">
        <dgm:presLayoutVars>
          <dgm:bulletEnabled val="1"/>
        </dgm:presLayoutVars>
      </dgm:prSet>
      <dgm:spPr/>
    </dgm:pt>
    <dgm:pt modelId="{78E46A55-B8DF-4222-8E4F-7F13CAAB1CDB}" type="pres">
      <dgm:prSet presAssocID="{F75736A1-A72E-47BD-8218-BA1747F10C43}" presName="sibTrans" presStyleCnt="0"/>
      <dgm:spPr/>
    </dgm:pt>
    <dgm:pt modelId="{259DE12F-7D83-4505-BE1E-A2A0C039EDD8}" type="pres">
      <dgm:prSet presAssocID="{F7381190-36DD-4193-A631-2F28457AC49B}" presName="node" presStyleLbl="node1" presStyleIdx="4" presStyleCnt="6">
        <dgm:presLayoutVars>
          <dgm:bulletEnabled val="1"/>
        </dgm:presLayoutVars>
      </dgm:prSet>
      <dgm:spPr/>
    </dgm:pt>
    <dgm:pt modelId="{9B471DC6-4BB2-47F7-BF3F-3EF0DCA764CC}" type="pres">
      <dgm:prSet presAssocID="{E035ADCF-85E1-49D0-9ED5-1AA775EE8F39}" presName="sibTrans" presStyleCnt="0"/>
      <dgm:spPr/>
    </dgm:pt>
    <dgm:pt modelId="{0534DFAC-C30F-4240-B244-F0DD8057A918}" type="pres">
      <dgm:prSet presAssocID="{CD7BD7CF-5B7A-422F-9447-4BA144B01B5E}" presName="node" presStyleLbl="node1" presStyleIdx="5" presStyleCnt="6">
        <dgm:presLayoutVars>
          <dgm:bulletEnabled val="1"/>
        </dgm:presLayoutVars>
      </dgm:prSet>
      <dgm:spPr/>
    </dgm:pt>
  </dgm:ptLst>
  <dgm:cxnLst>
    <dgm:cxn modelId="{D01BF41A-D85D-44AC-AD13-ED8D48DC3040}" type="presOf" srcId="{8854BD7D-5207-4F1F-9319-3AFEC484953A}" destId="{EE1E057E-A6DB-4CE3-953D-0E9C3E09E9B9}" srcOrd="0" destOrd="0" presId="urn:microsoft.com/office/officeart/2005/8/layout/default"/>
    <dgm:cxn modelId="{94D43C1B-DCCA-4B79-9C58-BB182E14B9A8}" srcId="{F897D040-70C2-4CDF-8AF2-E2D4792F5314}" destId="{CD7BD7CF-5B7A-422F-9447-4BA144B01B5E}" srcOrd="5" destOrd="0" parTransId="{EEBCF3D1-1EEA-4F17-A057-52AC3B0A719F}" sibTransId="{BFBE65AF-C598-4CF1-AFCC-66A8EA2565D5}"/>
    <dgm:cxn modelId="{7A9C221E-FEF3-41BB-A51E-1E3E151251C2}" srcId="{F897D040-70C2-4CDF-8AF2-E2D4792F5314}" destId="{8854BD7D-5207-4F1F-9319-3AFEC484953A}" srcOrd="2" destOrd="0" parTransId="{C8A8B4F3-7CAB-4411-9F8F-46AFFAF80626}" sibTransId="{859924EC-7B3C-44D2-A738-BB4D0E7674F5}"/>
    <dgm:cxn modelId="{E9C90D2E-DEA1-40E3-85F5-C9A5A49417FC}" srcId="{F897D040-70C2-4CDF-8AF2-E2D4792F5314}" destId="{5AB491EC-4156-4FBA-86B1-F4FBF3F1F8E8}" srcOrd="0" destOrd="0" parTransId="{B7C6320F-9DBA-461F-9508-B615827A2960}" sibTransId="{5A5240FC-000F-4C03-AA77-1B7AFC2D10A8}"/>
    <dgm:cxn modelId="{39EE7E31-FCA4-48E9-B445-A889143867B0}" type="presOf" srcId="{F897D040-70C2-4CDF-8AF2-E2D4792F5314}" destId="{D4FEAC3D-3A43-4A48-B202-6200D9B1DACA}" srcOrd="0" destOrd="0" presId="urn:microsoft.com/office/officeart/2005/8/layout/default"/>
    <dgm:cxn modelId="{2950085F-A92E-4355-9890-55C4DA729489}" type="presOf" srcId="{F7381190-36DD-4193-A631-2F28457AC49B}" destId="{259DE12F-7D83-4505-BE1E-A2A0C039EDD8}" srcOrd="0" destOrd="0" presId="urn:microsoft.com/office/officeart/2005/8/layout/default"/>
    <dgm:cxn modelId="{F303D546-9F08-4C31-858D-D954558C59C4}" type="presOf" srcId="{28243CE3-E7F3-4337-9957-B04F9E1E270D}" destId="{C53683AF-EF8E-4E50-B4B7-6F4AACEE3028}" srcOrd="0" destOrd="0" presId="urn:microsoft.com/office/officeart/2005/8/layout/default"/>
    <dgm:cxn modelId="{6493A255-DFA4-41E6-8985-284303888948}" srcId="{F897D040-70C2-4CDF-8AF2-E2D4792F5314}" destId="{E13C3E84-852F-4AFC-903B-B6983757B992}" srcOrd="1" destOrd="0" parTransId="{579E3129-DB5D-4ED8-BD38-45EB8C5AAF1A}" sibTransId="{8B51FA76-00AD-4FA8-9C44-E052A6B8F02F}"/>
    <dgm:cxn modelId="{3EC9508E-DD31-4663-933C-370D179241CB}" type="presOf" srcId="{CD7BD7CF-5B7A-422F-9447-4BA144B01B5E}" destId="{0534DFAC-C30F-4240-B244-F0DD8057A918}" srcOrd="0" destOrd="0" presId="urn:microsoft.com/office/officeart/2005/8/layout/default"/>
    <dgm:cxn modelId="{B6BDD398-4FBD-472B-A18D-108A7D87AA7A}" srcId="{F897D040-70C2-4CDF-8AF2-E2D4792F5314}" destId="{28243CE3-E7F3-4337-9957-B04F9E1E270D}" srcOrd="3" destOrd="0" parTransId="{B29142B4-EECB-4C53-A673-28AED5F2050F}" sibTransId="{F75736A1-A72E-47BD-8218-BA1747F10C43}"/>
    <dgm:cxn modelId="{4D6705AB-7039-43C8-AF43-8AB5BC2A4613}" srcId="{F897D040-70C2-4CDF-8AF2-E2D4792F5314}" destId="{F7381190-36DD-4193-A631-2F28457AC49B}" srcOrd="4" destOrd="0" parTransId="{2E483635-3A83-4406-BBC3-625ADFCD70AF}" sibTransId="{E035ADCF-85E1-49D0-9ED5-1AA775EE8F39}"/>
    <dgm:cxn modelId="{EF4F83EE-F81C-48F4-A56A-FAA74A0572C3}" type="presOf" srcId="{5AB491EC-4156-4FBA-86B1-F4FBF3F1F8E8}" destId="{0F04F0CB-0E57-4137-97DC-3E3F6B5D9724}" srcOrd="0" destOrd="0" presId="urn:microsoft.com/office/officeart/2005/8/layout/default"/>
    <dgm:cxn modelId="{DDEFD7FC-E2E2-4ECA-8318-833BE72CF1CF}" type="presOf" srcId="{E13C3E84-852F-4AFC-903B-B6983757B992}" destId="{601AD787-FAC7-4AE1-A45A-9C8BF1B9D14F}" srcOrd="0" destOrd="0" presId="urn:microsoft.com/office/officeart/2005/8/layout/default"/>
    <dgm:cxn modelId="{448941CD-AD8F-4E60-B3B9-BBBFF2693FEA}" type="presParOf" srcId="{D4FEAC3D-3A43-4A48-B202-6200D9B1DACA}" destId="{0F04F0CB-0E57-4137-97DC-3E3F6B5D9724}" srcOrd="0" destOrd="0" presId="urn:microsoft.com/office/officeart/2005/8/layout/default"/>
    <dgm:cxn modelId="{B93B04E1-B1CF-4573-8985-A8801A9D122D}" type="presParOf" srcId="{D4FEAC3D-3A43-4A48-B202-6200D9B1DACA}" destId="{FDE26963-702E-4896-A7BD-A9D6019C4291}" srcOrd="1" destOrd="0" presId="urn:microsoft.com/office/officeart/2005/8/layout/default"/>
    <dgm:cxn modelId="{644D9B01-EBF3-4378-BD55-CBEC4A3C02B9}" type="presParOf" srcId="{D4FEAC3D-3A43-4A48-B202-6200D9B1DACA}" destId="{601AD787-FAC7-4AE1-A45A-9C8BF1B9D14F}" srcOrd="2" destOrd="0" presId="urn:microsoft.com/office/officeart/2005/8/layout/default"/>
    <dgm:cxn modelId="{E4439290-C3B8-40C7-B618-C76FE4D11A9C}" type="presParOf" srcId="{D4FEAC3D-3A43-4A48-B202-6200D9B1DACA}" destId="{C97F37AC-22D5-471A-8954-DE545790B0DA}" srcOrd="3" destOrd="0" presId="urn:microsoft.com/office/officeart/2005/8/layout/default"/>
    <dgm:cxn modelId="{6FD5F477-792E-4D2E-A3CE-F925390873AD}" type="presParOf" srcId="{D4FEAC3D-3A43-4A48-B202-6200D9B1DACA}" destId="{EE1E057E-A6DB-4CE3-953D-0E9C3E09E9B9}" srcOrd="4" destOrd="0" presId="urn:microsoft.com/office/officeart/2005/8/layout/default"/>
    <dgm:cxn modelId="{BBE5F41F-F9FD-4656-BF31-89CE19D1A6E2}" type="presParOf" srcId="{D4FEAC3D-3A43-4A48-B202-6200D9B1DACA}" destId="{8708A6C3-B2ED-470F-B9B9-FD4024046B98}" srcOrd="5" destOrd="0" presId="urn:microsoft.com/office/officeart/2005/8/layout/default"/>
    <dgm:cxn modelId="{B7F9F3EE-B943-4B80-A4CD-2F453B48133B}" type="presParOf" srcId="{D4FEAC3D-3A43-4A48-B202-6200D9B1DACA}" destId="{C53683AF-EF8E-4E50-B4B7-6F4AACEE3028}" srcOrd="6" destOrd="0" presId="urn:microsoft.com/office/officeart/2005/8/layout/default"/>
    <dgm:cxn modelId="{5AB3E869-8DED-4E64-8378-1BBA7C3F313C}" type="presParOf" srcId="{D4FEAC3D-3A43-4A48-B202-6200D9B1DACA}" destId="{78E46A55-B8DF-4222-8E4F-7F13CAAB1CDB}" srcOrd="7" destOrd="0" presId="urn:microsoft.com/office/officeart/2005/8/layout/default"/>
    <dgm:cxn modelId="{3818AE1B-2EAD-44EA-BEA6-19203A20F627}" type="presParOf" srcId="{D4FEAC3D-3A43-4A48-B202-6200D9B1DACA}" destId="{259DE12F-7D83-4505-BE1E-A2A0C039EDD8}" srcOrd="8" destOrd="0" presId="urn:microsoft.com/office/officeart/2005/8/layout/default"/>
    <dgm:cxn modelId="{1189C046-3D68-4B4E-BDF5-7BFDC894C0A8}" type="presParOf" srcId="{D4FEAC3D-3A43-4A48-B202-6200D9B1DACA}" destId="{9B471DC6-4BB2-47F7-BF3F-3EF0DCA764CC}" srcOrd="9" destOrd="0" presId="urn:microsoft.com/office/officeart/2005/8/layout/default"/>
    <dgm:cxn modelId="{0053CCBF-644C-4CDD-A7E2-4660EAC1F738}" type="presParOf" srcId="{D4FEAC3D-3A43-4A48-B202-6200D9B1DACA}" destId="{0534DFAC-C30F-4240-B244-F0DD8057A918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04F0CB-0E57-4137-97DC-3E3F6B5D9724}">
      <dsp:nvSpPr>
        <dsp:cNvPr id="0" name=""/>
        <dsp:cNvSpPr/>
      </dsp:nvSpPr>
      <dsp:spPr>
        <a:xfrm>
          <a:off x="0" y="286742"/>
          <a:ext cx="2869406" cy="172164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Sexual violence or sexual assault is any act of a sexual nature perpetrated without consent.</a:t>
          </a:r>
          <a:endParaRPr lang="en-US" sz="1600" kern="1200"/>
        </a:p>
      </dsp:txBody>
      <dsp:txXfrm>
        <a:off x="0" y="286742"/>
        <a:ext cx="2869406" cy="1721643"/>
      </dsp:txXfrm>
    </dsp:sp>
    <dsp:sp modelId="{601AD787-FAC7-4AE1-A45A-9C8BF1B9D14F}">
      <dsp:nvSpPr>
        <dsp:cNvPr id="0" name=""/>
        <dsp:cNvSpPr/>
      </dsp:nvSpPr>
      <dsp:spPr>
        <a:xfrm>
          <a:off x="3156346" y="286742"/>
          <a:ext cx="2869406" cy="172164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California Penal Code §261 defines sexual assault to include a variety of nonconsensual behaviors such as sexual harassment, sexual touching, and rape (defined as nonconsensual penetration). </a:t>
          </a:r>
          <a:endParaRPr lang="en-US" sz="1600" kern="1200"/>
        </a:p>
      </dsp:txBody>
      <dsp:txXfrm>
        <a:off x="3156346" y="286742"/>
        <a:ext cx="2869406" cy="1721643"/>
      </dsp:txXfrm>
    </dsp:sp>
    <dsp:sp modelId="{EE1E057E-A6DB-4CE3-953D-0E9C3E09E9B9}">
      <dsp:nvSpPr>
        <dsp:cNvPr id="0" name=""/>
        <dsp:cNvSpPr/>
      </dsp:nvSpPr>
      <dsp:spPr>
        <a:xfrm>
          <a:off x="6312693" y="286742"/>
          <a:ext cx="2869406" cy="172164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An essential element to under­standing sexual assault is recognizing it as an act of violence. </a:t>
          </a:r>
          <a:endParaRPr lang="en-US" sz="1600" kern="1200" dirty="0"/>
        </a:p>
      </dsp:txBody>
      <dsp:txXfrm>
        <a:off x="6312693" y="286742"/>
        <a:ext cx="2869406" cy="1721643"/>
      </dsp:txXfrm>
    </dsp:sp>
    <dsp:sp modelId="{C53683AF-EF8E-4E50-B4B7-6F4AACEE3028}">
      <dsp:nvSpPr>
        <dsp:cNvPr id="0" name=""/>
        <dsp:cNvSpPr/>
      </dsp:nvSpPr>
      <dsp:spPr>
        <a:xfrm>
          <a:off x="0" y="2295326"/>
          <a:ext cx="2869406" cy="172164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It is not an act of sex, sexual desire, or a crime of passion - terms and phrases you may have heard on television and from people in your life. </a:t>
          </a:r>
          <a:endParaRPr lang="en-US" sz="1600" kern="1200"/>
        </a:p>
      </dsp:txBody>
      <dsp:txXfrm>
        <a:off x="0" y="2295326"/>
        <a:ext cx="2869406" cy="1721643"/>
      </dsp:txXfrm>
    </dsp:sp>
    <dsp:sp modelId="{259DE12F-7D83-4505-BE1E-A2A0C039EDD8}">
      <dsp:nvSpPr>
        <dsp:cNvPr id="0" name=""/>
        <dsp:cNvSpPr/>
      </dsp:nvSpPr>
      <dsp:spPr>
        <a:xfrm>
          <a:off x="3156346" y="2295326"/>
          <a:ext cx="2869406" cy="172164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It is also not an accident or a behavior over which the perpetrator has no control. </a:t>
          </a:r>
          <a:endParaRPr lang="en-US" sz="1600" kern="1200"/>
        </a:p>
      </dsp:txBody>
      <dsp:txXfrm>
        <a:off x="3156346" y="2295326"/>
        <a:ext cx="2869406" cy="1721643"/>
      </dsp:txXfrm>
    </dsp:sp>
    <dsp:sp modelId="{0534DFAC-C30F-4240-B244-F0DD8057A918}">
      <dsp:nvSpPr>
        <dsp:cNvPr id="0" name=""/>
        <dsp:cNvSpPr/>
      </dsp:nvSpPr>
      <dsp:spPr>
        <a:xfrm>
          <a:off x="6312693" y="2295326"/>
          <a:ext cx="2869406" cy="172164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But because it happens within a sexual context, many continue to confuse this act of violence, and abuse of power and control with “bad sex.”</a:t>
          </a:r>
          <a:endParaRPr lang="en-US" sz="1600" kern="1200" dirty="0"/>
        </a:p>
      </dsp:txBody>
      <dsp:txXfrm>
        <a:off x="6312693" y="2295326"/>
        <a:ext cx="2869406" cy="17216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696AB5-A40E-4B92-B1A6-D6DCA783EA7E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F31955-9D21-48BE-BF2C-8F4C94CC60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8347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Define key terms and expand education surrounding sexual violence</a:t>
            </a:r>
          </a:p>
          <a:p>
            <a:r>
              <a:rPr lang="en-US" dirty="0"/>
              <a:t>Convey the importance of the topic</a:t>
            </a:r>
          </a:p>
          <a:p>
            <a:r>
              <a:rPr lang="en-US" dirty="0"/>
              <a:t>Sexual violence as a public health, human rights, and social justice issue</a:t>
            </a:r>
          </a:p>
          <a:p>
            <a:r>
              <a:rPr lang="en-US" dirty="0"/>
              <a:t>Gain understanding of early history of the movement, and where we are at now</a:t>
            </a:r>
          </a:p>
          <a:p>
            <a:endParaRPr lang="en-US" dirty="0"/>
          </a:p>
          <a:p>
            <a:r>
              <a:rPr lang="en-US" dirty="0"/>
              <a:t>I may use victim/survivor interchangeably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F31955-9D21-48BE-BF2C-8F4C94CC60A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6291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1920s: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Between 1878, when the amendment was first introduced in Congress, and August 18, 1920, when it was ratified, champions of voting rights for women worked tirelessly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1940s: this includes the kidnapping and gang rape of Recy Taylor</a:t>
            </a:r>
          </a:p>
          <a:p>
            <a:r>
              <a:rPr lang="en-US" dirty="0"/>
              <a:t>1970s: </a:t>
            </a:r>
          </a:p>
          <a:p>
            <a:r>
              <a:rPr lang="en-US" b="1" dirty="0"/>
              <a:t>1971:</a:t>
            </a:r>
            <a:r>
              <a:rPr lang="en-US" dirty="0"/>
              <a:t> The New York Radical Feminists held the first "speak-out" on rape.</a:t>
            </a:r>
          </a:p>
          <a:p>
            <a:r>
              <a:rPr lang="en-US" b="1" dirty="0"/>
              <a:t>1972:</a:t>
            </a:r>
            <a:r>
              <a:rPr lang="en-US" dirty="0"/>
              <a:t> The first rape crisis centers were established, including the Bay Area Women Against Rape and Washington DC Rape Crisis Center.</a:t>
            </a:r>
          </a:p>
          <a:p>
            <a:r>
              <a:rPr lang="en-US" b="1" dirty="0"/>
              <a:t>1970s Activism:</a:t>
            </a:r>
            <a:r>
              <a:rPr lang="en-US" dirty="0"/>
              <a:t> Activists, including groups like Philadelphia Women Organized Against Rape (WOAR), organized to support survivors and challenge patriarchal norms</a:t>
            </a:r>
          </a:p>
          <a:p>
            <a:r>
              <a:rPr lang="en-US" dirty="0"/>
              <a:t>1970-80s: (preventing victims' sexual history from being used against them in court)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F31955-9D21-48BE-BF2C-8F4C94CC60A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927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VAWA</a:t>
            </a:r>
          </a:p>
          <a:p>
            <a:r>
              <a:rPr lang="en-US" dirty="0"/>
              <a:t>SA and AI- ai generated sexual imagery of women , children, men, </a:t>
            </a:r>
            <a:r>
              <a:rPr lang="en-US" dirty="0" err="1"/>
              <a:t>etc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F31955-9D21-48BE-BF2C-8F4C94CC60A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7961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F31955-9D21-48BE-BF2C-8F4C94CC60A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7090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Sexual Assault- Includes any unwanted contact, ranging from unwanted touching, kissing, to penetration</a:t>
            </a:r>
          </a:p>
          <a:p>
            <a:r>
              <a:rPr lang="en-US" dirty="0"/>
              <a:t>Sexual abuse-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takes place when a person knowingly causes another person to engage in a sex act by threatening or placing the other person in fear, or if someone engages in a sexual act with a person who is incapable of appraising the nature of the act or unable to give consent.</a:t>
            </a:r>
          </a:p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Sexual harassment-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includes unwelcome sexual advances, requests for sexual favors, and other verbal or physical harassment of a sexual nature.</a:t>
            </a: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r>
              <a:rPr lang="en-US" dirty="0"/>
              <a:t>focus less on labeling and</a:t>
            </a:r>
          </a:p>
          <a:p>
            <a:r>
              <a:rPr lang="en-US" dirty="0"/>
              <a:t>more on listening and providing support,</a:t>
            </a:r>
          </a:p>
          <a:p>
            <a:endParaRPr lang="en-US" dirty="0"/>
          </a:p>
          <a:p>
            <a:r>
              <a:rPr lang="en-US" dirty="0"/>
              <a:t>Do we all know what trauma is? A </a:t>
            </a:r>
            <a:r>
              <a:rPr lang="en-US" dirty="0" err="1"/>
              <a:t>traumainformed</a:t>
            </a:r>
            <a:r>
              <a:rPr lang="en-US" dirty="0"/>
              <a:t> approach means that we recognize that we all have different lived experiences shaped by a variety of factors. The degree of harm that someone experiences and lasting effects of sexual violence have less to do with the specific form of sexual violence and more about a person’s experience.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F31955-9D21-48BE-BF2C-8F4C94CC60A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9676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Starting “easy”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F31955-9D21-48BE-BF2C-8F4C94CC60A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321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spectrum of SV can use accessibility to the victim/survivor, vulnerability of the victim survivor, and credibility of the victim/survivor to perpetrate harm. There are also risk factors that and increase </a:t>
            </a:r>
          </a:p>
          <a:p>
            <a:endParaRPr lang="en-US" dirty="0"/>
          </a:p>
          <a:p>
            <a:r>
              <a:rPr lang="en-US" dirty="0"/>
              <a:t>Individual: substance use, history (prior victimization)</a:t>
            </a:r>
          </a:p>
          <a:p>
            <a:r>
              <a:rPr lang="en-US" dirty="0"/>
              <a:t>Relational: peer groups, family violence/poor supervision, social dynamics</a:t>
            </a:r>
          </a:p>
          <a:p>
            <a:r>
              <a:rPr lang="en-US" dirty="0"/>
              <a:t>Community/societal: demographics (women, young adult) context (high crime rates), social settings (alcohol consumption)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F31955-9D21-48BE-BF2C-8F4C94CC60A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161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10-15 mins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F31955-9D21-48BE-BF2C-8F4C94CC60A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019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“Sexual violence means that someone forces or</a:t>
            </a:r>
          </a:p>
          <a:p>
            <a:r>
              <a:rPr lang="en-US" dirty="0"/>
              <a:t>manipulates someone else into unwanted sexual activity without their consent. Reasons</a:t>
            </a:r>
          </a:p>
          <a:p>
            <a:r>
              <a:rPr lang="en-US" dirty="0"/>
              <a:t>someone might not consent include fear, age, illness, disability, and/or influence of</a:t>
            </a:r>
          </a:p>
          <a:p>
            <a:r>
              <a:rPr lang="en-US" dirty="0"/>
              <a:t>alcohol or other drugs. Anyone can experience sexual violence including: children, teens,</a:t>
            </a:r>
          </a:p>
          <a:p>
            <a:r>
              <a:rPr lang="en-US" dirty="0"/>
              <a:t>adults, and elders. Those who sexually abuse can be acquaintances, family members,</a:t>
            </a:r>
          </a:p>
          <a:p>
            <a:r>
              <a:rPr lang="en-US" dirty="0"/>
              <a:t>trusted individuals or strangers” (NSVRC, 2010).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F31955-9D21-48BE-BF2C-8F4C94CC60A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8701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Power dynamics: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Gender norms and patriarchy, Age and authority, Race and colonial history, Disability and dependency, Economic vulnerability, Immigration and legal status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Socialized: Entitlement to bodies or attention Silence and compliance as “politeness” Masculinity tied to dominance or conquest Femininity tied to accommodation and risk management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Silence and disbelief: Fear of not being believed</a:t>
            </a:r>
          </a:p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Fear of retaliation or social fallout</a:t>
            </a:r>
          </a:p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Shame internalized from cultural messages</a:t>
            </a:r>
          </a:p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Past experiences of being dismissed</a:t>
            </a:r>
          </a:p>
          <a:p>
            <a:pPr fontAlgn="t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Systemic consequences (custody, housing, immigration, employment)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F31955-9D21-48BE-BF2C-8F4C94CC60A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4643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Feminism is heavily intertwined with the anti rape movement and anti racism movement</a:t>
            </a:r>
          </a:p>
          <a:p>
            <a:endParaRPr lang="en-US" dirty="0"/>
          </a:p>
          <a:p>
            <a:r>
              <a:rPr lang="en-US" dirty="0"/>
              <a:t>1848: Elizabeth Cady Stanton, Lucretia Mott, over 300 people in attendance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1892: Wells challenged the "old thread-bare lie" that rape was the primary cause of lynching, arguing that it was a myth used to justify racial terrorism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F31955-9D21-48BE-BF2C-8F4C94CC60A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55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A close up of a logo&#10;&#10;Description automatically generated">
            <a:extLst>
              <a:ext uri="{FF2B5EF4-FFF2-40B4-BE49-F238E27FC236}">
                <a16:creationId xmlns:a16="http://schemas.microsoft.com/office/drawing/2014/main" id="{425218F4-12DE-EE4B-8B77-FD40737359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088" t="16366" r="11029" b="16366"/>
          <a:stretch/>
        </p:blipFill>
        <p:spPr>
          <a:xfrm>
            <a:off x="1524000" y="1101724"/>
            <a:ext cx="9251576" cy="46132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03B379C-73A7-8C47-A9C0-15A01655F0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33600" y="1928939"/>
            <a:ext cx="8032376" cy="218318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A1F314-151D-6141-BC3E-01B6C6E675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33598" y="4204202"/>
            <a:ext cx="8032377" cy="59017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32" name="Picture 31" descr="A close up of a sign&#10;&#10;Description automatically generated">
            <a:extLst>
              <a:ext uri="{FF2B5EF4-FFF2-40B4-BE49-F238E27FC236}">
                <a16:creationId xmlns:a16="http://schemas.microsoft.com/office/drawing/2014/main" id="{3EB3C4E7-E0C6-6F42-94F0-F69A27377A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265" t="-1438" b="15606"/>
          <a:stretch/>
        </p:blipFill>
        <p:spPr>
          <a:xfrm>
            <a:off x="1762125" y="6229350"/>
            <a:ext cx="1614165" cy="521208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920423-BEED-C343-81E5-CD952D2DDC4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24133" y="6127211"/>
            <a:ext cx="2041842" cy="623348"/>
          </a:xfrm>
        </p:spPr>
        <p:txBody>
          <a:bodyPr/>
          <a:lstStyle>
            <a:lvl1pPr algn="r">
              <a:buNone/>
              <a:defRPr sz="1200"/>
            </a:lvl1pPr>
            <a:lvl2pPr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Presenters Name</a:t>
            </a:r>
          </a:p>
          <a:p>
            <a:pPr lvl="0"/>
            <a:r>
              <a:rPr lang="en-US" dirty="0"/>
              <a:t>(Contact info)</a:t>
            </a:r>
          </a:p>
        </p:txBody>
      </p:sp>
    </p:spTree>
    <p:extLst>
      <p:ext uri="{BB962C8B-B14F-4D97-AF65-F5344CB8AC3E}">
        <p14:creationId xmlns:p14="http://schemas.microsoft.com/office/powerpoint/2010/main" val="3893320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658B9-1CE7-9CEB-B1E9-0E10C26097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AE1692-DAF9-1CDE-1DA1-2F2985ED93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60CF2A-E0FD-E3D5-D8CF-63E9AAE54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3BB53-FE2B-42BF-9AD7-3175B539AD0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348D02-15CD-BEBF-1A32-21F0FB711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B83C69-BCB5-E061-AD1E-208986772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9AAE5-7434-4E29-9812-92E8A8816A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008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3706C-1572-584C-A579-B80A53015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EDB0F7-BD04-3148-B7B9-830BC5FE14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spcAft>
                <a:spcPts val="600"/>
              </a:spcAft>
              <a:defRPr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Date Placeholder 21">
            <a:extLst>
              <a:ext uri="{FF2B5EF4-FFF2-40B4-BE49-F238E27FC236}">
                <a16:creationId xmlns:a16="http://schemas.microsoft.com/office/drawing/2014/main" id="{C3C8AC5E-C942-AF49-8D07-BDE126532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3BB53-FE2B-42BF-9AD7-3175B539AD0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875AEE57-AF1E-0B47-A3EB-79B627A17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0243BE2A-49C7-8A45-A5C9-ADFF24E54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9AAE5-7434-4E29-9812-92E8A8816A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786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D7ECC99-1490-CA47-BE92-3DCC588BCD72}"/>
              </a:ext>
            </a:extLst>
          </p:cNvPr>
          <p:cNvSpPr/>
          <p:nvPr/>
        </p:nvSpPr>
        <p:spPr>
          <a:xfrm>
            <a:off x="0" y="5886450"/>
            <a:ext cx="12192000" cy="971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246F3A-2B3A-0E49-A8D3-DA0C6A4F6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600" y="2543175"/>
            <a:ext cx="9182100" cy="2085974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421A7F-6555-C646-9811-1DECAB676F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52599" y="4789489"/>
            <a:ext cx="9182102" cy="55403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1BF4744-7F1F-F840-810D-530D3042A2FA}"/>
              </a:ext>
            </a:extLst>
          </p:cNvPr>
          <p:cNvSpPr/>
          <p:nvPr/>
        </p:nvSpPr>
        <p:spPr>
          <a:xfrm>
            <a:off x="0" y="5343525"/>
            <a:ext cx="12192000" cy="1809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5745F17-D94F-E441-9468-A51E7E3D5AFB}"/>
              </a:ext>
            </a:extLst>
          </p:cNvPr>
          <p:cNvSpPr/>
          <p:nvPr/>
        </p:nvSpPr>
        <p:spPr>
          <a:xfrm>
            <a:off x="0" y="5524500"/>
            <a:ext cx="12192000" cy="1809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C3EC392-3F1A-8D4C-A3DA-C14C893EBAFE}"/>
              </a:ext>
            </a:extLst>
          </p:cNvPr>
          <p:cNvSpPr/>
          <p:nvPr/>
        </p:nvSpPr>
        <p:spPr>
          <a:xfrm>
            <a:off x="0" y="5705475"/>
            <a:ext cx="12192000" cy="180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Date Placeholder 27">
            <a:extLst>
              <a:ext uri="{FF2B5EF4-FFF2-40B4-BE49-F238E27FC236}">
                <a16:creationId xmlns:a16="http://schemas.microsoft.com/office/drawing/2014/main" id="{34A54953-41D5-4F49-AFC5-21A94F65E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3BB53-FE2B-42BF-9AD7-3175B539AD0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29" name="Footer Placeholder 28">
            <a:extLst>
              <a:ext uri="{FF2B5EF4-FFF2-40B4-BE49-F238E27FC236}">
                <a16:creationId xmlns:a16="http://schemas.microsoft.com/office/drawing/2014/main" id="{15EC6EA0-55D4-8446-BBCE-67B9A7E39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0" name="Slide Number Placeholder 29">
            <a:extLst>
              <a:ext uri="{FF2B5EF4-FFF2-40B4-BE49-F238E27FC236}">
                <a16:creationId xmlns:a16="http://schemas.microsoft.com/office/drawing/2014/main" id="{1073EC7D-91D2-F445-83A9-0B9A328E5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9AAE5-7434-4E29-9812-92E8A8816AA6}" type="slidenum">
              <a:rPr lang="en-US" smtClean="0"/>
              <a:t>‹#›</a:t>
            </a:fld>
            <a:endParaRPr lang="en-US"/>
          </a:p>
        </p:txBody>
      </p:sp>
      <p:pic>
        <p:nvPicPr>
          <p:cNvPr id="31" name="Picture 30" descr="A close up of a sign&#10;&#10;Description automatically generated">
            <a:extLst>
              <a:ext uri="{FF2B5EF4-FFF2-40B4-BE49-F238E27FC236}">
                <a16:creationId xmlns:a16="http://schemas.microsoft.com/office/drawing/2014/main" id="{61A30E7D-A48A-C643-B2B8-593C319E48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265" t="-1438" b="15606"/>
          <a:stretch/>
        </p:blipFill>
        <p:spPr>
          <a:xfrm>
            <a:off x="1762125" y="6229350"/>
            <a:ext cx="1614165" cy="521208"/>
          </a:xfrm>
          <a:prstGeom prst="rect">
            <a:avLst/>
          </a:prstGeom>
        </p:spPr>
      </p:pic>
      <p:pic>
        <p:nvPicPr>
          <p:cNvPr id="33" name="Picture 32" descr="Shape, rectangle&#10;&#10;Description automatically generated">
            <a:extLst>
              <a:ext uri="{FF2B5EF4-FFF2-40B4-BE49-F238E27FC236}">
                <a16:creationId xmlns:a16="http://schemas.microsoft.com/office/drawing/2014/main" id="{9CC4559F-0EE3-224E-8B19-D30A831FA09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5929"/>
          <a:stretch/>
        </p:blipFill>
        <p:spPr>
          <a:xfrm rot="10800000">
            <a:off x="0" y="-1"/>
            <a:ext cx="12192000" cy="1476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099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86BED-B389-8349-81D9-C937757FB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600" y="114300"/>
            <a:ext cx="9182097" cy="12573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066BED-97B7-1D49-81F2-FC474021BB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52600" y="1578591"/>
            <a:ext cx="4494571" cy="4288810"/>
          </a:xfr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600"/>
              </a:spcAft>
              <a:defRPr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FE4016-E57E-FF48-9E40-D477F8D1A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40129" y="1578590"/>
            <a:ext cx="4494571" cy="4288810"/>
          </a:xfr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600"/>
              </a:spcAft>
              <a:defRPr/>
            </a:lvl1pPr>
            <a:lvl2pPr>
              <a:spcBef>
                <a:spcPts val="0"/>
              </a:spcBef>
              <a:spcAft>
                <a:spcPts val="600"/>
              </a:spcAft>
              <a:defRPr/>
            </a:lvl2pPr>
            <a:lvl3pPr>
              <a:spcBef>
                <a:spcPts val="0"/>
              </a:spcBef>
              <a:spcAft>
                <a:spcPts val="600"/>
              </a:spcAft>
              <a:defRPr/>
            </a:lvl3pPr>
            <a:lvl4pPr>
              <a:spcBef>
                <a:spcPts val="0"/>
              </a:spcBef>
              <a:spcAft>
                <a:spcPts val="600"/>
              </a:spcAft>
              <a:defRPr/>
            </a:lvl4pPr>
            <a:lvl5pPr>
              <a:spcBef>
                <a:spcPts val="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Date Placeholder 15">
            <a:extLst>
              <a:ext uri="{FF2B5EF4-FFF2-40B4-BE49-F238E27FC236}">
                <a16:creationId xmlns:a16="http://schemas.microsoft.com/office/drawing/2014/main" id="{7E8C15F9-EF0A-8A44-8293-4FEB3BDC0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3BB53-FE2B-42BF-9AD7-3175B539AD0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17" name="Footer Placeholder 16">
            <a:extLst>
              <a:ext uri="{FF2B5EF4-FFF2-40B4-BE49-F238E27FC236}">
                <a16:creationId xmlns:a16="http://schemas.microsoft.com/office/drawing/2014/main" id="{8AF0D834-5794-D844-92E5-2139FC986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B36F80B8-87AA-6548-9551-02B68DD7D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9AAE5-7434-4E29-9812-92E8A8816A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172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84CB1-4D6B-B44E-8834-3E36095BE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600" y="365125"/>
            <a:ext cx="9182097" cy="10064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374FB1-61BD-004E-B828-E7206D54C9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52600" y="1562100"/>
            <a:ext cx="4490884" cy="942975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C0C29E-5989-8B48-8420-04747C59AB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752600" y="2505075"/>
            <a:ext cx="4490884" cy="3362325"/>
          </a:xfr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600"/>
              </a:spcAft>
              <a:defRPr/>
            </a:lvl1pPr>
            <a:lvl2pPr>
              <a:spcBef>
                <a:spcPts val="0"/>
              </a:spcBef>
              <a:spcAft>
                <a:spcPts val="600"/>
              </a:spcAft>
              <a:defRPr/>
            </a:lvl2pPr>
            <a:lvl3pPr>
              <a:spcBef>
                <a:spcPts val="0"/>
              </a:spcBef>
              <a:spcAft>
                <a:spcPts val="600"/>
              </a:spcAft>
              <a:defRPr/>
            </a:lvl3pPr>
            <a:lvl4pPr>
              <a:spcBef>
                <a:spcPts val="0"/>
              </a:spcBef>
              <a:spcAft>
                <a:spcPts val="600"/>
              </a:spcAft>
              <a:defRPr/>
            </a:lvl4pPr>
            <a:lvl5pPr>
              <a:spcBef>
                <a:spcPts val="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8DD2C5-0048-0240-A2D8-F37B919071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43814" y="1562100"/>
            <a:ext cx="4490886" cy="942975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B4C433-D4BA-B447-A069-5AED49C8AC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43814" y="2505075"/>
            <a:ext cx="4490884" cy="3362325"/>
          </a:xfr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600"/>
              </a:spcAft>
              <a:defRPr/>
            </a:lvl1pPr>
            <a:lvl2pPr>
              <a:spcBef>
                <a:spcPts val="0"/>
              </a:spcBef>
              <a:spcAft>
                <a:spcPts val="600"/>
              </a:spcAft>
              <a:defRPr/>
            </a:lvl2pPr>
            <a:lvl3pPr>
              <a:spcBef>
                <a:spcPts val="0"/>
              </a:spcBef>
              <a:spcAft>
                <a:spcPts val="600"/>
              </a:spcAft>
              <a:defRPr/>
            </a:lvl3pPr>
            <a:lvl4pPr>
              <a:spcBef>
                <a:spcPts val="0"/>
              </a:spcBef>
              <a:spcAft>
                <a:spcPts val="600"/>
              </a:spcAft>
              <a:defRPr/>
            </a:lvl4pPr>
            <a:lvl5pPr>
              <a:spcBef>
                <a:spcPts val="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1C05142E-2080-9646-A559-1C46EE625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3BB53-FE2B-42BF-9AD7-3175B539AD0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61543C0-A51B-7F4A-BDC1-7A1A742E7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6A219192-B955-CF45-93C2-F607BBB66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9AAE5-7434-4E29-9812-92E8A8816A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802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9FF3A0A-09D8-734C-AC90-7C974F64AF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8200" y="0"/>
            <a:ext cx="11938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009FBA-99A7-FD40-889E-FAFF8982A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561" y="265470"/>
            <a:ext cx="9971137" cy="1106129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6D545C8-FFDF-ED4D-A9DE-7E0FAC9F8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3BB53-FE2B-42BF-9AD7-3175B539AD0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A8B7847-CF8E-FA42-A513-0F2358A55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489C64F-6419-0C48-9255-AA6A72889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9AAE5-7434-4E29-9812-92E8A8816AA6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ED3138DC-97E5-D440-A18F-213186660B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265" t="-1438" b="15606"/>
          <a:stretch/>
        </p:blipFill>
        <p:spPr>
          <a:xfrm>
            <a:off x="1762125" y="6229350"/>
            <a:ext cx="1614165" cy="52120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677927A-4067-5449-A4AC-4E25A30434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 flipV="1">
            <a:off x="0" y="0"/>
            <a:ext cx="1193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810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527CEB-B64E-424B-BC4E-84AAEBC96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3BB53-FE2B-42BF-9AD7-3175B539AD0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ADB742-1A99-3C41-B7D3-7B6F85A63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C80897-400D-514D-BDB1-6876909DE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9AAE5-7434-4E29-9812-92E8A8816AA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0B4AC0FA-42CF-374F-8625-859B87FF41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265" t="-1438" b="15606"/>
          <a:stretch/>
        </p:blipFill>
        <p:spPr>
          <a:xfrm>
            <a:off x="1762125" y="6229350"/>
            <a:ext cx="1614165" cy="52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719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FD8A74E-22D0-7548-840D-B345EE0DAE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8200" y="0"/>
            <a:ext cx="11938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077212F-2F8B-F44E-A6AC-E55DB1939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911" y="457201"/>
            <a:ext cx="4414682" cy="914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465970-C093-3B43-BD11-85CC5B1CA6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2542" y="457200"/>
            <a:ext cx="5222158" cy="5403850"/>
          </a:xfrm>
        </p:spPr>
        <p:txBody>
          <a:bodyPr/>
          <a:lstStyle>
            <a:lvl1pPr marL="0">
              <a:lnSpc>
                <a:spcPct val="100000"/>
              </a:lnSpc>
              <a:spcBef>
                <a:spcPts val="1600"/>
              </a:spcBef>
              <a:spcAft>
                <a:spcPts val="600"/>
              </a:spcAft>
              <a:buNone/>
              <a:defRPr sz="3200"/>
            </a:lvl1pPr>
            <a:lvl2pPr>
              <a:spcBef>
                <a:spcPts val="0"/>
              </a:spcBef>
              <a:spcAft>
                <a:spcPts val="600"/>
              </a:spcAft>
              <a:defRPr sz="2800"/>
            </a:lvl2pPr>
            <a:lvl3pPr>
              <a:spcBef>
                <a:spcPts val="0"/>
              </a:spcBef>
              <a:spcAft>
                <a:spcPts val="600"/>
              </a:spcAft>
              <a:defRPr sz="2400"/>
            </a:lvl3pPr>
            <a:lvl4pPr>
              <a:spcBef>
                <a:spcPts val="0"/>
              </a:spcBef>
              <a:spcAft>
                <a:spcPts val="600"/>
              </a:spcAft>
              <a:defRPr sz="2000"/>
            </a:lvl4pPr>
            <a:lvl5pPr>
              <a:spcBef>
                <a:spcPts val="0"/>
              </a:spcBef>
              <a:spcAft>
                <a:spcPts val="600"/>
              </a:spcAft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4D4941-86D6-5A4F-B7C1-3669627807E5}"/>
              </a:ext>
            </a:extLst>
          </p:cNvPr>
          <p:cNvSpPr/>
          <p:nvPr/>
        </p:nvSpPr>
        <p:spPr>
          <a:xfrm>
            <a:off x="5442155" y="457200"/>
            <a:ext cx="68825" cy="54117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  <a:noFill/>
            </a:endParaRPr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77F56C7F-6BAF-C241-AA0C-1CF39A92A2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265" t="-1438" b="15606"/>
          <a:stretch/>
        </p:blipFill>
        <p:spPr>
          <a:xfrm>
            <a:off x="825911" y="6229350"/>
            <a:ext cx="1614165" cy="521208"/>
          </a:xfrm>
          <a:prstGeom prst="rect">
            <a:avLst/>
          </a:prstGeom>
        </p:spPr>
      </p:pic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1F3575F4-1F47-0544-A976-1FE9DE321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3BB53-FE2B-42BF-9AD7-3175B539AD0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C35C7450-2B1E-374B-AA11-0DB548E6E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E64616AE-11EA-524E-92AD-D68EB5826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9AAE5-7434-4E29-9812-92E8A8816AA6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A396371A-A11F-3D41-B197-7332F2F674B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5500" y="1562100"/>
            <a:ext cx="4414838" cy="4298950"/>
          </a:xfrm>
        </p:spPr>
        <p:txBody>
          <a:bodyPr/>
          <a:lstStyle>
            <a:lvl1pPr marL="0">
              <a:spcBef>
                <a:spcPts val="1600"/>
              </a:spcBef>
              <a:spcAft>
                <a:spcPts val="600"/>
              </a:spcAft>
              <a:buNone/>
              <a:defRPr/>
            </a:lvl1pPr>
            <a:lvl2pPr>
              <a:spcBef>
                <a:spcPts val="600"/>
              </a:spcBef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46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AF2C7EE-A44F-E045-9150-71F07BCAC3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8200" y="0"/>
            <a:ext cx="1193800" cy="6858000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EFF0AB-AACB-1041-903C-2787AA29E4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430578" y="987425"/>
            <a:ext cx="5504119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337D1692-D0AC-B943-BD31-04CD51483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3BB53-FE2B-42BF-9AD7-3175B539AD0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78E1E9A-8107-1A44-98AE-42A3C2068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F3419C2-296E-604D-B15B-12D397302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9AAE5-7434-4E29-9812-92E8A8816AA6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48D6732-EC63-2044-8B51-E234B90A8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911" y="457201"/>
            <a:ext cx="4178709" cy="914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BD0E649-CBC6-2F40-B43E-0EE7D1B1327C}"/>
              </a:ext>
            </a:extLst>
          </p:cNvPr>
          <p:cNvSpPr/>
          <p:nvPr/>
        </p:nvSpPr>
        <p:spPr>
          <a:xfrm>
            <a:off x="5183186" y="457200"/>
            <a:ext cx="68825" cy="54117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  <a:noFill/>
            </a:endParaRPr>
          </a:p>
        </p:txBody>
      </p:sp>
      <p:pic>
        <p:nvPicPr>
          <p:cNvPr id="16" name="Picture 15" descr="A close up of a sign&#10;&#10;Description automatically generated">
            <a:extLst>
              <a:ext uri="{FF2B5EF4-FFF2-40B4-BE49-F238E27FC236}">
                <a16:creationId xmlns:a16="http://schemas.microsoft.com/office/drawing/2014/main" id="{C7DCBAE7-B02C-0548-9D1A-93E4478A63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265" t="-1438" b="15606"/>
          <a:stretch/>
        </p:blipFill>
        <p:spPr>
          <a:xfrm>
            <a:off x="825911" y="6229350"/>
            <a:ext cx="1614165" cy="521208"/>
          </a:xfrm>
          <a:prstGeom prst="rect">
            <a:avLst/>
          </a:prstGeom>
        </p:spPr>
      </p:pic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CB820FC5-4F8D-D14E-A5A9-A7059C43661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5500" y="1562100"/>
            <a:ext cx="4414838" cy="4298950"/>
          </a:xfrm>
        </p:spPr>
        <p:txBody>
          <a:bodyPr/>
          <a:lstStyle>
            <a:lvl1pPr marL="0">
              <a:spcAft>
                <a:spcPts val="600"/>
              </a:spcAft>
              <a:buNone/>
              <a:defRPr/>
            </a:lvl1pPr>
            <a:lvl2pPr>
              <a:spcBef>
                <a:spcPts val="0"/>
              </a:spcBef>
              <a:spcAft>
                <a:spcPts val="600"/>
              </a:spcAft>
              <a:defRPr/>
            </a:lvl2pPr>
            <a:lvl3pPr>
              <a:spcBef>
                <a:spcPts val="0"/>
              </a:spcBef>
              <a:spcAft>
                <a:spcPts val="600"/>
              </a:spcAft>
              <a:defRPr/>
            </a:lvl3pPr>
            <a:lvl4pPr>
              <a:spcBef>
                <a:spcPts val="0"/>
              </a:spcBef>
              <a:spcAft>
                <a:spcPts val="600"/>
              </a:spcAft>
              <a:defRPr/>
            </a:lvl4pPr>
            <a:lvl5pPr>
              <a:spcBef>
                <a:spcPts val="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9059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ape&#10;&#10;Description automatically generated">
            <a:extLst>
              <a:ext uri="{FF2B5EF4-FFF2-40B4-BE49-F238E27FC236}">
                <a16:creationId xmlns:a16="http://schemas.microsoft.com/office/drawing/2014/main" id="{4970D6A6-F40E-5E49-91FA-CBF4A851ED8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7284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24F756-A36D-DA4D-83AB-B15FBEFF9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599" y="114300"/>
            <a:ext cx="9182099" cy="12573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F58845-9AF2-E641-943D-BDD44243A9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52600" y="1562100"/>
            <a:ext cx="9182097" cy="43044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6A3FAC-4C7A-264D-A16B-22C8C8B2FF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92512" y="6362700"/>
            <a:ext cx="924623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793BB53-FE2B-42BF-9AD7-3175B539AD0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077D68-97C0-E84A-B669-E43337FC58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06551" y="6362700"/>
            <a:ext cx="528146" cy="381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D719AAE5-7434-4E29-9812-92E8A8816AA6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A close up of a sign&#10;&#10;Description automatically generated">
            <a:extLst>
              <a:ext uri="{FF2B5EF4-FFF2-40B4-BE49-F238E27FC236}">
                <a16:creationId xmlns:a16="http://schemas.microsoft.com/office/drawing/2014/main" id="{4D609251-2D01-4D44-8FC6-A3CCA4CE532B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-265" t="-1438" b="15606"/>
          <a:stretch/>
        </p:blipFill>
        <p:spPr>
          <a:xfrm>
            <a:off x="1762125" y="6229350"/>
            <a:ext cx="1614165" cy="521208"/>
          </a:xfrm>
          <a:prstGeom prst="rect">
            <a:avLst/>
          </a:prstGeom>
        </p:spPr>
      </p:pic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E23B3A2C-8B21-B340-A8D7-FF9FF307D3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19625" y="6362701"/>
            <a:ext cx="2952750" cy="3845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 spc="100" baseline="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653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800" b="0" i="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900"/>
        </a:spcBef>
        <a:spcAft>
          <a:spcPts val="500"/>
        </a:spcAft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900"/>
        </a:spcBef>
        <a:spcAft>
          <a:spcPts val="500"/>
        </a:spcAft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900"/>
        </a:spcBef>
        <a:spcAft>
          <a:spcPts val="5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900"/>
        </a:spcBef>
        <a:spcAft>
          <a:spcPts val="5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2">
          <p15:clr>
            <a:srgbClr val="F26B43"/>
          </p15:clr>
        </p15:guide>
        <p15:guide id="2" pos="1104">
          <p15:clr>
            <a:srgbClr val="F26B43"/>
          </p15:clr>
        </p15:guide>
        <p15:guide id="3" orient="horz" pos="4248">
          <p15:clr>
            <a:srgbClr val="F26B43"/>
          </p15:clr>
        </p15:guide>
        <p15:guide id="4" pos="72">
          <p15:clr>
            <a:srgbClr val="F26B43"/>
          </p15:clr>
        </p15:guide>
        <p15:guide id="5" pos="7608">
          <p15:clr>
            <a:srgbClr val="F26B43"/>
          </p15:clr>
        </p15:guide>
        <p15:guide id="6" pos="6888">
          <p15:clr>
            <a:srgbClr val="F26B43"/>
          </p15:clr>
        </p15:guide>
        <p15:guide id="7" orient="horz" pos="864">
          <p15:clr>
            <a:srgbClr val="F26B43"/>
          </p15:clr>
        </p15:guide>
        <p15:guide id="8" orient="horz" pos="984">
          <p15:clr>
            <a:srgbClr val="F26B43"/>
          </p15:clr>
        </p15:guide>
        <p15:guide id="9" orient="horz" pos="4008">
          <p15:clr>
            <a:srgbClr val="F26B43"/>
          </p15:clr>
        </p15:guide>
        <p15:guide id="10" orient="horz" pos="369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ah7T0Dyros4?feature=oembed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FhCnenjpg1w?start=3&amp;feature=oembed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pZwvrxVavnQ?feature=oembed" TargetMode="Externa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81712-2304-9B1B-7C32-8F63DD95CC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1460" y="1394435"/>
            <a:ext cx="10389079" cy="2387600"/>
          </a:xfrm>
        </p:spPr>
        <p:txBody>
          <a:bodyPr>
            <a:normAutofit/>
          </a:bodyPr>
          <a:lstStyle/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100" dirty="0">
                <a:latin typeface="Tahoma"/>
                <a:ea typeface="Tahoma"/>
                <a:cs typeface="Tahoma"/>
              </a:rPr>
              <a:t>Introduction and History of Sexual Violence,</a:t>
            </a:r>
            <a:br>
              <a:rPr lang="en-US" sz="3100" dirty="0">
                <a:latin typeface="Tahoma"/>
                <a:ea typeface="Tahoma"/>
                <a:cs typeface="Tahoma"/>
              </a:rPr>
            </a:br>
            <a:r>
              <a:rPr lang="en-US" sz="3100" dirty="0">
                <a:latin typeface="Tahoma"/>
                <a:ea typeface="Tahoma"/>
                <a:cs typeface="Tahoma"/>
              </a:rPr>
              <a:t>Types and Definitions of Sexual Assault</a:t>
            </a:r>
            <a:endParaRPr lang="en-US" sz="4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A949DC-AA7C-C02D-D88B-3AB77298D579}"/>
              </a:ext>
            </a:extLst>
          </p:cNvPr>
          <p:cNvSpPr txBox="1"/>
          <p:nvPr/>
        </p:nvSpPr>
        <p:spPr>
          <a:xfrm>
            <a:off x="8188960" y="5659120"/>
            <a:ext cx="322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Presented by: Emalee Beavers, SART Coordinator</a:t>
            </a:r>
          </a:p>
        </p:txBody>
      </p:sp>
    </p:spTree>
    <p:extLst>
      <p:ext uri="{BB962C8B-B14F-4D97-AF65-F5344CB8AC3E}">
        <p14:creationId xmlns:p14="http://schemas.microsoft.com/office/powerpoint/2010/main" val="40243229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3CCBF-34D5-4FFD-F16E-58260BABD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Context in Which Assault Occurs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6F6B9-8A3E-ACE6-A023-7003915D90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Acquaintance vs. stranger</a:t>
            </a:r>
          </a:p>
          <a:p>
            <a:r>
              <a:rPr lang="en-US" dirty="0"/>
              <a:t>Dating and relationships</a:t>
            </a:r>
          </a:p>
          <a:p>
            <a:r>
              <a:rPr lang="en-US" dirty="0"/>
              <a:t>Institutional settings</a:t>
            </a:r>
          </a:p>
          <a:p>
            <a:r>
              <a:rPr lang="en-US" dirty="0"/>
              <a:t>Online or technology‑facilitated abuse</a:t>
            </a:r>
          </a:p>
        </p:txBody>
      </p:sp>
    </p:spTree>
    <p:extLst>
      <p:ext uri="{BB962C8B-B14F-4D97-AF65-F5344CB8AC3E}">
        <p14:creationId xmlns:p14="http://schemas.microsoft.com/office/powerpoint/2010/main" val="3336398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66089-0495-1BE5-E092-917463A04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of Sexual Violence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72E703-B09F-F71B-2693-33B0BEE845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51714" y="1462353"/>
            <a:ext cx="10913715" cy="5039186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• Being too drunk or intoxicated to give consent</a:t>
            </a:r>
          </a:p>
          <a:p>
            <a:r>
              <a:rPr lang="en-US" dirty="0"/>
              <a:t>• Not being of mental capacity to give consent</a:t>
            </a:r>
          </a:p>
          <a:p>
            <a:r>
              <a:rPr lang="en-US" dirty="0"/>
              <a:t>• Sexual assault of people who are incarcerated or in police or immigration custody</a:t>
            </a:r>
          </a:p>
          <a:p>
            <a:r>
              <a:rPr lang="en-US" dirty="0"/>
              <a:t>• A coach sexually abusing a player during away games</a:t>
            </a:r>
          </a:p>
          <a:p>
            <a:r>
              <a:rPr lang="en-US" dirty="0"/>
              <a:t>• A graduate assistant telling a student they will only pass if they have sex with them</a:t>
            </a:r>
          </a:p>
          <a:p>
            <a:r>
              <a:rPr lang="en-US" dirty="0"/>
              <a:t>• Unwanted sexual comments or advances while running in the park</a:t>
            </a:r>
          </a:p>
          <a:p>
            <a:r>
              <a:rPr lang="en-US" dirty="0"/>
              <a:t>• Sexual abuse by a priest or other spiritual leader</a:t>
            </a:r>
          </a:p>
          <a:p>
            <a:r>
              <a:rPr lang="en-US" dirty="0"/>
              <a:t>• Sexual harassment by a boss or co-worker</a:t>
            </a:r>
          </a:p>
          <a:p>
            <a:r>
              <a:rPr lang="en-US" dirty="0"/>
              <a:t>• Being groped by a stranger on mass transit</a:t>
            </a:r>
          </a:p>
          <a:p>
            <a:r>
              <a:rPr lang="en-US" dirty="0"/>
              <a:t>• Someone exposing themselves to another person at a party without consent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E79B7AC-FDD7-6A4B-AB10-7AD82F2016B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1069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6C04E-F1DB-759D-B3D4-376C62859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84677C-615B-543B-0D28-0CE22A72AF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1024" y="1371600"/>
            <a:ext cx="10733220" cy="4519694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• Targeting trans individuals with sexual violence as an attempt to degrade them</a:t>
            </a:r>
          </a:p>
          <a:p>
            <a:r>
              <a:rPr lang="en-US" dirty="0"/>
              <a:t>• Threatening to evict unless a tenant has sex with them</a:t>
            </a:r>
          </a:p>
          <a:p>
            <a:r>
              <a:rPr lang="en-US" dirty="0"/>
              <a:t>• Sharing nude photographs of someone without consent</a:t>
            </a:r>
          </a:p>
          <a:p>
            <a:r>
              <a:rPr lang="en-US" dirty="0"/>
              <a:t>• A boss sexually assaulting a farmworker who is undocumented and does not speak English</a:t>
            </a:r>
          </a:p>
          <a:p>
            <a:r>
              <a:rPr lang="en-US" dirty="0"/>
              <a:t>• Videoing sexual acts without consent</a:t>
            </a:r>
          </a:p>
          <a:p>
            <a:r>
              <a:rPr lang="en-US" dirty="0"/>
              <a:t>• A nurse at a personal care home sexually assaulting a resident who is bedridden</a:t>
            </a:r>
          </a:p>
        </p:txBody>
      </p:sp>
    </p:spTree>
    <p:extLst>
      <p:ext uri="{BB962C8B-B14F-4D97-AF65-F5344CB8AC3E}">
        <p14:creationId xmlns:p14="http://schemas.microsoft.com/office/powerpoint/2010/main" val="20896240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BD01D-0848-F690-6FFC-E0BB12EAF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BEF89A-418D-3150-A517-BD48EC5F5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9349" y="290593"/>
            <a:ext cx="10549180" cy="6276813"/>
          </a:xfrm>
        </p:spPr>
        <p:txBody>
          <a:bodyPr>
            <a:normAutofit/>
          </a:bodyPr>
          <a:lstStyle/>
          <a:p>
            <a:r>
              <a:rPr lang="en-US" dirty="0"/>
              <a:t>• When someone sends unwanted photos of their genitals</a:t>
            </a:r>
          </a:p>
          <a:p>
            <a:r>
              <a:rPr lang="en-US" dirty="0"/>
              <a:t>• Forcing someone to have photos taken of their naked body</a:t>
            </a:r>
          </a:p>
          <a:p>
            <a:r>
              <a:rPr lang="en-US" dirty="0"/>
              <a:t>• Forced viewing of pornography</a:t>
            </a:r>
          </a:p>
          <a:p>
            <a:r>
              <a:rPr lang="en-US" dirty="0"/>
              <a:t>• Watching someone disrobe or have sex when they have not given permission</a:t>
            </a:r>
          </a:p>
          <a:p>
            <a:r>
              <a:rPr lang="en-US" dirty="0"/>
              <a:t>• Hidden cameras in bathrooms or dressing rooms</a:t>
            </a:r>
          </a:p>
          <a:p>
            <a:r>
              <a:rPr lang="en-US" dirty="0"/>
              <a:t>• Being forced by a partner or spouse to have sex</a:t>
            </a:r>
          </a:p>
          <a:p>
            <a:r>
              <a:rPr lang="en-US" dirty="0"/>
              <a:t>• Receiving unwanted sexually explicit messages</a:t>
            </a:r>
          </a:p>
          <a:p>
            <a:r>
              <a:rPr lang="en-US" dirty="0"/>
              <a:t>• A mentor using their influence over a mentee to coerce them into sex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90074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5E5AE-3D53-6940-EF45-62A495CFF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Sexual Assault Is Not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985DBC-B6A1-CAD0-E4E3-AA897AAE9B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Not caused by clothing, alcohol use, or behavior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Not a misunderstanding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Not always violent or obvious</a:t>
            </a:r>
          </a:p>
        </p:txBody>
      </p:sp>
      <p:pic>
        <p:nvPicPr>
          <p:cNvPr id="6146" name="Picture 2" descr="“What Were You Wearing?” Exhibit Explores Sexual Violence Myth – Texas A&amp;M  Stories">
            <a:extLst>
              <a:ext uri="{FF2B5EF4-FFF2-40B4-BE49-F238E27FC236}">
                <a16:creationId xmlns:a16="http://schemas.microsoft.com/office/drawing/2014/main" id="{63DF8614-0963-DA11-3CF7-690B593456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2287" y="2129645"/>
            <a:ext cx="2174225" cy="1108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What Were You Wearing” Art Exhibit Explores Rape Culture's Persistent  Question | by Ask Artists with Julia Travers | Legendary Women | Medium">
            <a:extLst>
              <a:ext uri="{FF2B5EF4-FFF2-40B4-BE49-F238E27FC236}">
                <a16:creationId xmlns:a16="http://schemas.microsoft.com/office/drawing/2014/main" id="{A09CB7A1-D1B5-8DD0-01DD-ACD877C30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4622" y="3429000"/>
            <a:ext cx="5172613" cy="3303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9213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299FE-ADAD-F0D0-722D-7F2A27BC39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How SA/SV Works As a System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8736C6-8250-1E74-3528-5A0EA0A3F6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A31B61-E23E-E236-A1F8-5B683E64E4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8830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3F057-5DDD-8C23-8AA8-129A84BFE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Does SA/SV Work as A System?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F447EC-D185-61C3-865A-D5EB77316F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Power + Social Norms + Silence + Weak Accountability = Ongoing Sexual Violence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Produced, maintained, and normalized through interconnected social, cultural, legal, and institutional structures, not just individual bad actors.</a:t>
            </a:r>
          </a:p>
          <a:p>
            <a:pPr marL="1143000" lvl="1" indent="-457200"/>
            <a:r>
              <a:rPr lang="en-US" dirty="0"/>
              <a:t>The foundation: Power Dynamics, how people are socialized</a:t>
            </a:r>
          </a:p>
          <a:p>
            <a:pPr marL="1143000" lvl="1" indent="-457200"/>
            <a:r>
              <a:rPr lang="en-US" dirty="0"/>
              <a:t>Cultural narratives that normalize: media, jokes, myths</a:t>
            </a:r>
          </a:p>
          <a:p>
            <a:pPr marL="1143000" lvl="1" indent="-457200"/>
            <a:r>
              <a:rPr lang="en-US" dirty="0"/>
              <a:t>Silence and disbelief: institutional</a:t>
            </a:r>
          </a:p>
        </p:txBody>
      </p:sp>
    </p:spTree>
    <p:extLst>
      <p:ext uri="{BB962C8B-B14F-4D97-AF65-F5344CB8AC3E}">
        <p14:creationId xmlns:p14="http://schemas.microsoft.com/office/powerpoint/2010/main" val="29014539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243A5-FBF9-D49F-603E-99F2A1044A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33599" y="2478055"/>
            <a:ext cx="8032376" cy="2183187"/>
          </a:xfrm>
        </p:spPr>
        <p:txBody>
          <a:bodyPr>
            <a:noAutofit/>
          </a:bodyPr>
          <a:lstStyle/>
          <a:p>
            <a:r>
              <a:rPr lang="en-US" sz="4300" dirty="0"/>
              <a:t>So, How Did We Get Here?</a:t>
            </a:r>
            <a:br>
              <a:rPr lang="en-US" sz="4300" dirty="0"/>
            </a:br>
            <a:br>
              <a:rPr lang="en-US" sz="4300" dirty="0"/>
            </a:br>
            <a:r>
              <a:rPr lang="en-US" sz="4400" dirty="0"/>
              <a:t>History of the Movement</a:t>
            </a:r>
            <a:br>
              <a:rPr lang="en-US" sz="4400" dirty="0"/>
            </a:br>
            <a:endParaRPr lang="en-US" sz="43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9DF72B-335E-5CA6-1B95-31F602F858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3333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5F4C7-A207-D054-710F-5C108CA43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History of the Anti Rape movement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7CC25B6-EE6E-3666-6C28-2C8E0B95E61F}"/>
              </a:ext>
            </a:extLst>
          </p:cNvPr>
          <p:cNvGrpSpPr/>
          <p:nvPr/>
        </p:nvGrpSpPr>
        <p:grpSpPr>
          <a:xfrm>
            <a:off x="1752600" y="1562100"/>
            <a:ext cx="9182100" cy="4357261"/>
            <a:chOff x="1752600" y="1562100"/>
            <a:chExt cx="9182100" cy="4357261"/>
          </a:xfrm>
        </p:grpSpPr>
        <p:sp>
          <p:nvSpPr>
            <p:cNvPr id="8" name="Arrow: Notched Right 7">
              <a:extLst>
                <a:ext uri="{FF2B5EF4-FFF2-40B4-BE49-F238E27FC236}">
                  <a16:creationId xmlns:a16="http://schemas.microsoft.com/office/drawing/2014/main" id="{3BA7C23A-AACB-597F-8259-CBA989AA2074}"/>
                </a:ext>
              </a:extLst>
            </p:cNvPr>
            <p:cNvSpPr/>
            <p:nvPr/>
          </p:nvSpPr>
          <p:spPr>
            <a:xfrm>
              <a:off x="1752600" y="2853213"/>
              <a:ext cx="9182100" cy="1721485"/>
            </a:xfrm>
            <a:prstGeom prst="notchedRightArrow">
              <a:avLst/>
            </a:prstGeom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639B69F-0D75-1705-9C9E-147609400146}"/>
                </a:ext>
              </a:extLst>
            </p:cNvPr>
            <p:cNvSpPr/>
            <p:nvPr/>
          </p:nvSpPr>
          <p:spPr>
            <a:xfrm>
              <a:off x="1756635" y="1562100"/>
              <a:ext cx="3008405" cy="1721485"/>
            </a:xfrm>
            <a:custGeom>
              <a:avLst/>
              <a:gdLst>
                <a:gd name="connsiteX0" fmla="*/ 0 w 2663167"/>
                <a:gd name="connsiteY0" fmla="*/ 0 h 1721485"/>
                <a:gd name="connsiteX1" fmla="*/ 2663167 w 2663167"/>
                <a:gd name="connsiteY1" fmla="*/ 0 h 1721485"/>
                <a:gd name="connsiteX2" fmla="*/ 2663167 w 2663167"/>
                <a:gd name="connsiteY2" fmla="*/ 1721485 h 1721485"/>
                <a:gd name="connsiteX3" fmla="*/ 0 w 2663167"/>
                <a:gd name="connsiteY3" fmla="*/ 1721485 h 1721485"/>
                <a:gd name="connsiteX4" fmla="*/ 0 w 2663167"/>
                <a:gd name="connsiteY4" fmla="*/ 0 h 1721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63167" h="1721485">
                  <a:moveTo>
                    <a:pt x="0" y="0"/>
                  </a:moveTo>
                  <a:lnTo>
                    <a:pt x="2663167" y="0"/>
                  </a:lnTo>
                  <a:lnTo>
                    <a:pt x="2663167" y="1721485"/>
                  </a:lnTo>
                  <a:lnTo>
                    <a:pt x="0" y="172148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106680" rIns="106680" bIns="106680" numCol="1" spcCol="1270" anchor="b" anchorCtr="0">
              <a:noAutofit/>
            </a:bodyPr>
            <a:lstStyle/>
            <a:p>
              <a:pPr marL="0" marR="0" lvl="0" indent="0" algn="ctr" defTabSz="6667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1848- Seneca Falls Convention: First Women's Rights Convention</a:t>
              </a:r>
            </a:p>
            <a:p>
              <a:pPr marL="0" marR="0" lvl="0" indent="0" algn="ctr" defTabSz="6667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dirty="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latin typeface="Calibri" panose="020F0502020204030204"/>
                </a:rPr>
                <a:t>“all men and women are created equal”</a:t>
              </a:r>
            </a:p>
            <a:p>
              <a:pPr marL="0" marR="0" lvl="0" indent="0" algn="ctr" defTabSz="6667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Women's suffrage</a:t>
              </a: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76FCCB4-1E85-F310-D7EA-FBC48F9A657D}"/>
                </a:ext>
              </a:extLst>
            </p:cNvPr>
            <p:cNvSpPr/>
            <p:nvPr/>
          </p:nvSpPr>
          <p:spPr>
            <a:xfrm>
              <a:off x="2873033" y="3498770"/>
              <a:ext cx="430371" cy="43037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1129AB0-D67A-60E4-2275-015BCED82291}"/>
                </a:ext>
              </a:extLst>
            </p:cNvPr>
            <p:cNvSpPr/>
            <p:nvPr/>
          </p:nvSpPr>
          <p:spPr>
            <a:xfrm>
              <a:off x="4145148" y="4197876"/>
              <a:ext cx="3901704" cy="1721485"/>
            </a:xfrm>
            <a:custGeom>
              <a:avLst/>
              <a:gdLst>
                <a:gd name="connsiteX0" fmla="*/ 0 w 2663167"/>
                <a:gd name="connsiteY0" fmla="*/ 0 h 1721485"/>
                <a:gd name="connsiteX1" fmla="*/ 2663167 w 2663167"/>
                <a:gd name="connsiteY1" fmla="*/ 0 h 1721485"/>
                <a:gd name="connsiteX2" fmla="*/ 2663167 w 2663167"/>
                <a:gd name="connsiteY2" fmla="*/ 1721485 h 1721485"/>
                <a:gd name="connsiteX3" fmla="*/ 0 w 2663167"/>
                <a:gd name="connsiteY3" fmla="*/ 1721485 h 1721485"/>
                <a:gd name="connsiteX4" fmla="*/ 0 w 2663167"/>
                <a:gd name="connsiteY4" fmla="*/ 0 h 1721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63167" h="1721485">
                  <a:moveTo>
                    <a:pt x="0" y="0"/>
                  </a:moveTo>
                  <a:lnTo>
                    <a:pt x="2663167" y="0"/>
                  </a:lnTo>
                  <a:lnTo>
                    <a:pt x="2663167" y="1721485"/>
                  </a:lnTo>
                  <a:lnTo>
                    <a:pt x="0" y="172148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13792" rIns="113792" bIns="113792" numCol="1" spcCol="1270" anchor="t" anchorCtr="0">
              <a:noAutofit/>
            </a:bodyPr>
            <a:lstStyle/>
            <a:p>
              <a:pPr lvl="0" algn="ctr"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1890’s- </a:t>
              </a:r>
              <a:r>
                <a:rPr lang="en-US" dirty="0"/>
                <a:t>formation of the Black Women’s Club movement, laid the groundwork for the later establishment of several national organizations, such as the National Coalition Against Domestic Violence.</a:t>
              </a:r>
              <a:endParaRPr kumimoji="0" lang="en-US" sz="1800" b="0" i="0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485DBDC2-CE85-7194-DA48-41E379CF1737}"/>
                </a:ext>
              </a:extLst>
            </p:cNvPr>
            <p:cNvSpPr/>
            <p:nvPr/>
          </p:nvSpPr>
          <p:spPr>
            <a:xfrm>
              <a:off x="5669359" y="3498770"/>
              <a:ext cx="430371" cy="43037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DAA5533-C177-7683-E117-2B80AD0E43BC}"/>
                </a:ext>
              </a:extLst>
            </p:cNvPr>
            <p:cNvSpPr/>
            <p:nvPr/>
          </p:nvSpPr>
          <p:spPr>
            <a:xfrm>
              <a:off x="8465685" y="3498770"/>
              <a:ext cx="430371" cy="43037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2C027AFF-AF7E-238C-541F-6A06F28240A9}"/>
              </a:ext>
            </a:extLst>
          </p:cNvPr>
          <p:cNvSpPr txBox="1"/>
          <p:nvPr/>
        </p:nvSpPr>
        <p:spPr>
          <a:xfrm>
            <a:off x="6628062" y="1508550"/>
            <a:ext cx="41056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1892- Ida B Wells investigated the causes of lynching</a:t>
            </a:r>
          </a:p>
          <a:p>
            <a:pPr lvl="0" algn="ctr">
              <a:defRPr/>
            </a:pPr>
            <a:r>
              <a:rPr lang="en-US" dirty="0"/>
              <a:t>"Is Rape the </a:t>
            </a:r>
            <a:r>
              <a:rPr lang="en-US" dirty="0" err="1"/>
              <a:t>'Cause</a:t>
            </a:r>
            <a:r>
              <a:rPr lang="en-US" dirty="0"/>
              <a:t>' of Lynching?”</a:t>
            </a:r>
          </a:p>
          <a:p>
            <a:pPr lvl="0" algn="ctr">
              <a:defRPr/>
            </a:pPr>
            <a:r>
              <a:rPr lang="en-US" dirty="0"/>
              <a:t> Dismantling the justification that lynching was a reaction to the sexual assault of white women by Black men</a:t>
            </a:r>
          </a:p>
          <a:p>
            <a:pPr lvl="0" algn="ctr"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96077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504CCA06-3C80-D090-E832-DE846BDC3721}"/>
              </a:ext>
            </a:extLst>
          </p:cNvPr>
          <p:cNvGrpSpPr/>
          <p:nvPr/>
        </p:nvGrpSpPr>
        <p:grpSpPr>
          <a:xfrm>
            <a:off x="1313033" y="1116343"/>
            <a:ext cx="9908540" cy="3520836"/>
            <a:chOff x="1940113" y="1659119"/>
            <a:chExt cx="9182100" cy="3098417"/>
          </a:xfrm>
        </p:grpSpPr>
        <p:sp>
          <p:nvSpPr>
            <p:cNvPr id="14" name="Arrow: Notched Right 13">
              <a:extLst>
                <a:ext uri="{FF2B5EF4-FFF2-40B4-BE49-F238E27FC236}">
                  <a16:creationId xmlns:a16="http://schemas.microsoft.com/office/drawing/2014/main" id="{3477289F-46B9-DF89-8054-51F275276CE9}"/>
                </a:ext>
              </a:extLst>
            </p:cNvPr>
            <p:cNvSpPr/>
            <p:nvPr/>
          </p:nvSpPr>
          <p:spPr>
            <a:xfrm>
              <a:off x="1940113" y="3036051"/>
              <a:ext cx="9182100" cy="1721485"/>
            </a:xfrm>
            <a:prstGeom prst="notchedRightArrow">
              <a:avLst/>
            </a:prstGeom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50B646F-E7D6-0D82-9D6D-299F05B46894}"/>
                </a:ext>
              </a:extLst>
            </p:cNvPr>
            <p:cNvSpPr/>
            <p:nvPr/>
          </p:nvSpPr>
          <p:spPr>
            <a:xfrm>
              <a:off x="4904690" y="1659119"/>
              <a:ext cx="4727028" cy="1721485"/>
            </a:xfrm>
            <a:custGeom>
              <a:avLst/>
              <a:gdLst>
                <a:gd name="connsiteX0" fmla="*/ 0 w 3556834"/>
                <a:gd name="connsiteY0" fmla="*/ 0 h 1721485"/>
                <a:gd name="connsiteX1" fmla="*/ 3556834 w 3556834"/>
                <a:gd name="connsiteY1" fmla="*/ 0 h 1721485"/>
                <a:gd name="connsiteX2" fmla="*/ 3556834 w 3556834"/>
                <a:gd name="connsiteY2" fmla="*/ 1721485 h 1721485"/>
                <a:gd name="connsiteX3" fmla="*/ 0 w 3556834"/>
                <a:gd name="connsiteY3" fmla="*/ 1721485 h 1721485"/>
                <a:gd name="connsiteX4" fmla="*/ 0 w 3556834"/>
                <a:gd name="connsiteY4" fmla="*/ 0 h 1721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56834" h="1721485">
                  <a:moveTo>
                    <a:pt x="0" y="0"/>
                  </a:moveTo>
                  <a:lnTo>
                    <a:pt x="3556834" y="0"/>
                  </a:lnTo>
                  <a:lnTo>
                    <a:pt x="3556834" y="1721485"/>
                  </a:lnTo>
                  <a:lnTo>
                    <a:pt x="0" y="172148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106680" rIns="106680" bIns="106680" numCol="1" spcCol="1270" anchor="b" anchorCtr="0">
              <a:noAutofit/>
            </a:bodyPr>
            <a:lstStyle/>
            <a:p>
              <a:pPr algn="ctr"/>
              <a:r>
                <a:rPr lang="en-US" dirty="0"/>
                <a:t>1970s Second-Wave Feminist Movement: consciousness-raising groups where women shared experiences, recognizing rape as a political and social problem, not just individual crime.</a:t>
              </a:r>
            </a:p>
            <a:p>
              <a:pPr marL="0" marR="0" lvl="0" indent="0" algn="ctr" defTabSz="6667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F8BD6AD-736B-28A0-53CC-9E199FB5B41C}"/>
                </a:ext>
              </a:extLst>
            </p:cNvPr>
            <p:cNvSpPr/>
            <p:nvPr/>
          </p:nvSpPr>
          <p:spPr>
            <a:xfrm>
              <a:off x="3317903" y="3658447"/>
              <a:ext cx="430371" cy="43037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1FB7B209-D2B5-2631-1477-00A849019A8F}"/>
                </a:ext>
              </a:extLst>
            </p:cNvPr>
            <p:cNvSpPr/>
            <p:nvPr/>
          </p:nvSpPr>
          <p:spPr>
            <a:xfrm>
              <a:off x="4948193" y="3671150"/>
              <a:ext cx="430371" cy="43037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CC85995-CF97-57A1-372C-D517144AD78E}"/>
                </a:ext>
              </a:extLst>
            </p:cNvPr>
            <p:cNvSpPr/>
            <p:nvPr/>
          </p:nvSpPr>
          <p:spPr>
            <a:xfrm>
              <a:off x="7004873" y="3671150"/>
              <a:ext cx="430371" cy="43037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17DC6D0A-93D3-78B8-3FDD-93984C34B7EC}"/>
              </a:ext>
            </a:extLst>
          </p:cNvPr>
          <p:cNvSpPr/>
          <p:nvPr/>
        </p:nvSpPr>
        <p:spPr>
          <a:xfrm>
            <a:off x="1257300" y="1525317"/>
            <a:ext cx="3199119" cy="1592089"/>
          </a:xfrm>
          <a:custGeom>
            <a:avLst/>
            <a:gdLst>
              <a:gd name="connsiteX0" fmla="*/ 0 w 2663167"/>
              <a:gd name="connsiteY0" fmla="*/ 0 h 1721485"/>
              <a:gd name="connsiteX1" fmla="*/ 2663167 w 2663167"/>
              <a:gd name="connsiteY1" fmla="*/ 0 h 1721485"/>
              <a:gd name="connsiteX2" fmla="*/ 2663167 w 2663167"/>
              <a:gd name="connsiteY2" fmla="*/ 1721485 h 1721485"/>
              <a:gd name="connsiteX3" fmla="*/ 0 w 2663167"/>
              <a:gd name="connsiteY3" fmla="*/ 1721485 h 1721485"/>
              <a:gd name="connsiteX4" fmla="*/ 0 w 2663167"/>
              <a:gd name="connsiteY4" fmla="*/ 0 h 1721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63167" h="1721485">
                <a:moveTo>
                  <a:pt x="0" y="0"/>
                </a:moveTo>
                <a:lnTo>
                  <a:pt x="2663167" y="0"/>
                </a:lnTo>
                <a:lnTo>
                  <a:pt x="2663167" y="1721485"/>
                </a:lnTo>
                <a:lnTo>
                  <a:pt x="0" y="172148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13792" rIns="113792" bIns="113792" numCol="1" spcCol="1270" anchor="t" anchorCtr="0">
            <a:noAutofit/>
          </a:bodyPr>
          <a:lstStyle/>
          <a:p>
            <a:pPr marL="0" marR="0" lvl="0" indent="0" algn="ctr" defTabSz="711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1920- 19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Amendment Passed</a:t>
            </a:r>
          </a:p>
          <a:p>
            <a:pPr marL="0" marR="0" lvl="0" indent="0" algn="ctr" defTabSz="711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Federal Legislation was passed giving women the right to vote in election and to own property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DF9E5B4-1953-2EB8-05A8-C3FB4FBFBE40}"/>
              </a:ext>
            </a:extLst>
          </p:cNvPr>
          <p:cNvSpPr txBox="1"/>
          <p:nvPr/>
        </p:nvSpPr>
        <p:spPr>
          <a:xfrm>
            <a:off x="3660161" y="4177002"/>
            <a:ext cx="24358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1940s- Rosa Parks worked with the NAACP to investigate cases of SA against Black women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238AF5A-0F82-1017-F93A-BCA856D14412}"/>
              </a:ext>
            </a:extLst>
          </p:cNvPr>
          <p:cNvSpPr/>
          <p:nvPr/>
        </p:nvSpPr>
        <p:spPr>
          <a:xfrm>
            <a:off x="8967265" y="3414565"/>
            <a:ext cx="464420" cy="489045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2A5187-78F3-A18A-6791-735FD3C47065}"/>
              </a:ext>
            </a:extLst>
          </p:cNvPr>
          <p:cNvSpPr txBox="1"/>
          <p:nvPr/>
        </p:nvSpPr>
        <p:spPr>
          <a:xfrm>
            <a:off x="7806977" y="4568023"/>
            <a:ext cx="378054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1970s–1980s: Advocacy pushed for "rape shield" laws and criminalizing marital rape.</a:t>
            </a:r>
          </a:p>
          <a:p>
            <a:pPr algn="ctr"/>
            <a:r>
              <a:rPr lang="en-US" dirty="0"/>
              <a:t>1984: The Victims of Crime Act (VOCA) was passed, providing federal funding for victim assistance.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0755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792E1-2BC5-C686-EE1B-568C1FE14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Goals for Today: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6E73CC-A380-7C30-4802-820ED6C44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Define Sexual Assault and Sexual Violence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Deeper look at how SA/SV works as a system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History of the Movement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Consent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Impact/Psychology of SA/SV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How We Prevent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6744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27D75-D845-3E93-0B0B-E3EEC71CB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RCC, Medical, and Criminal Centers Collaboration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7AF349-1285-EF61-2628-64C556E05F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RCC-Rape Crisis Center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Mission and Goal </a:t>
            </a:r>
          </a:p>
          <a:p>
            <a:pPr marL="1143000" lvl="1" indent="-457200"/>
            <a:r>
              <a:rPr lang="en-US" dirty="0"/>
              <a:t>Effective, Competent, Coordinated intervention to ensure the best possible outcome for the survivors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Advantages </a:t>
            </a:r>
          </a:p>
          <a:p>
            <a:pPr marL="1600200" lvl="2" indent="-457200"/>
            <a:r>
              <a:rPr lang="en-US" sz="2400" dirty="0"/>
              <a:t>This defines SA as a community problem </a:t>
            </a:r>
          </a:p>
          <a:p>
            <a:pPr marL="1600200" lvl="2" indent="-457200"/>
            <a:r>
              <a:rPr lang="en-US" sz="2400" dirty="0"/>
              <a:t>Trauma-informed care using best practices and accountability</a:t>
            </a:r>
          </a:p>
        </p:txBody>
      </p:sp>
    </p:spTree>
    <p:extLst>
      <p:ext uri="{BB962C8B-B14F-4D97-AF65-F5344CB8AC3E}">
        <p14:creationId xmlns:p14="http://schemas.microsoft.com/office/powerpoint/2010/main" val="15553644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C0140-79E9-27A9-4C43-A4C308461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Why The SA/RCC movement is successful: 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759C91-456A-4577-4AC2-44E2B388D1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Focused on improving the treatment of survivors in the criminal and medical systems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Increasing public understanding of crime through educational programs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Initiating rape law reform to create fairness and justice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Implementing new standards of consent on college campuses</a:t>
            </a:r>
          </a:p>
        </p:txBody>
      </p:sp>
    </p:spTree>
    <p:extLst>
      <p:ext uri="{BB962C8B-B14F-4D97-AF65-F5344CB8AC3E}">
        <p14:creationId xmlns:p14="http://schemas.microsoft.com/office/powerpoint/2010/main" val="1835163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43304-261C-8B01-8D8B-A8369470F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IX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A31956-FC4D-A529-2348-3264D0C0C1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3920" y="1442720"/>
            <a:ext cx="10281920" cy="4637184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landmark federal civil rights that prohibits sex discrimination in education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Does not apply to ONLY female students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Schools must be proactive in ensuring that their campus is free of sex discrimination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Schools must have established procedures for handling complaints of Sex discrimination, harassment, or violence,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Schools should ensure that a victim doesn’t have to share spaces, such as dorms, classes, or campus jobs, with their assailant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Schools may not retaliate against someone filing a complaint and must keep the victim safe from other retaliatory harassment or behavior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Schools can issue a no-contact directive to prevent the accused from approaching or interacting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Schools are prohibited from engaging or allowing mediation of the complaint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Schools can not discourage you from continuing your education</a:t>
            </a:r>
          </a:p>
        </p:txBody>
      </p:sp>
    </p:spTree>
    <p:extLst>
      <p:ext uri="{BB962C8B-B14F-4D97-AF65-F5344CB8AC3E}">
        <p14:creationId xmlns:p14="http://schemas.microsoft.com/office/powerpoint/2010/main" val="11026964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889A9-1223-FDE0-19B3-38906F728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VAWA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3F5B0D-ACB8-4465-06D8-36A476E13F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The Violence Against Women Act (VAWA)</a:t>
            </a:r>
          </a:p>
          <a:p>
            <a:pPr marL="1143000" lvl="1" indent="-457200"/>
            <a:r>
              <a:rPr lang="en-US" dirty="0"/>
              <a:t>A federal law (1994) that frames sexual violence and intimate partner violence as public safety and civil rights issues</a:t>
            </a:r>
          </a:p>
          <a:p>
            <a:pPr marL="1143000" lvl="1" indent="-457200"/>
            <a:r>
              <a:rPr lang="en-US" dirty="0"/>
              <a:t>Protects people of all genders, despite the name</a:t>
            </a:r>
          </a:p>
          <a:p>
            <a:pPr marL="1143000" lvl="1" indent="-457200"/>
            <a:r>
              <a:rPr lang="en-US" dirty="0"/>
              <a:t>Shifted violence from “private” to system responsibility</a:t>
            </a:r>
          </a:p>
          <a:p>
            <a:pPr marL="1143000" lvl="1" indent="-457200"/>
            <a:r>
              <a:rPr lang="en-US" dirty="0"/>
              <a:t>Centered survivor choice, safety, and dignity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Laid the groundwork for SARTs, coordinated community response, and trauma‑informed practice</a:t>
            </a:r>
          </a:p>
        </p:txBody>
      </p:sp>
    </p:spTree>
    <p:extLst>
      <p:ext uri="{BB962C8B-B14F-4D97-AF65-F5344CB8AC3E}">
        <p14:creationId xmlns:p14="http://schemas.microsoft.com/office/powerpoint/2010/main" val="19412689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8B56A9-0B54-260F-F258-F8E88E7D5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5094" y="2800350"/>
            <a:ext cx="9182099" cy="1257300"/>
          </a:xfrm>
        </p:spPr>
        <p:txBody>
          <a:bodyPr/>
          <a:lstStyle/>
          <a:p>
            <a:r>
              <a:rPr lang="en-US" dirty="0"/>
              <a:t>7 min break </a:t>
            </a:r>
            <a:r>
              <a:rPr lang="en-US" dirty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26803E-A514-7B91-14F5-E16CAA0DA3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2600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039D3-4EF2-E6ED-4452-303A01F26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Advocacy Across Generations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50F29D-3F2C-BB91-3C47-98123FC1EF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3 categories:</a:t>
            </a:r>
          </a:p>
          <a:p>
            <a:pPr marL="1143000" lvl="1" indent="-457200"/>
            <a:r>
              <a:rPr lang="en-US" dirty="0"/>
              <a:t>Early years (awareness)</a:t>
            </a:r>
          </a:p>
          <a:p>
            <a:pPr marL="1143000" lvl="1" indent="-457200"/>
            <a:r>
              <a:rPr lang="en-US" dirty="0"/>
              <a:t>Growth phase (legislative changes, VAWA)</a:t>
            </a:r>
          </a:p>
          <a:p>
            <a:pPr marL="1143000" lvl="1" indent="-457200"/>
            <a:r>
              <a:rPr lang="en-US" dirty="0"/>
              <a:t>Modern (intersectionality)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5B5A6D99-5F3E-CF58-F681-1DE7F118F860}"/>
              </a:ext>
            </a:extLst>
          </p:cNvPr>
          <p:cNvSpPr/>
          <p:nvPr/>
        </p:nvSpPr>
        <p:spPr>
          <a:xfrm>
            <a:off x="1889904" y="4484338"/>
            <a:ext cx="8412192" cy="141531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D31E51-EFF3-FDF5-6A90-01CA7C0508E4}"/>
              </a:ext>
            </a:extLst>
          </p:cNvPr>
          <p:cNvSpPr txBox="1"/>
          <p:nvPr/>
        </p:nvSpPr>
        <p:spPr>
          <a:xfrm>
            <a:off x="1664898" y="5295900"/>
            <a:ext cx="16907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1970s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Igniting a movement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D8CAAD-94FD-9F4E-D2D1-9873178F062C}"/>
              </a:ext>
            </a:extLst>
          </p:cNvPr>
          <p:cNvSpPr txBox="1"/>
          <p:nvPr/>
        </p:nvSpPr>
        <p:spPr>
          <a:xfrm>
            <a:off x="2993366" y="3714322"/>
            <a:ext cx="206171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Advocacy to include services (empowerment, resources)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1980s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E1241A-9026-D2A5-12B8-BF1E99773DC4}"/>
              </a:ext>
            </a:extLst>
          </p:cNvPr>
          <p:cNvSpPr txBox="1"/>
          <p:nvPr/>
        </p:nvSpPr>
        <p:spPr>
          <a:xfrm>
            <a:off x="4967017" y="5247730"/>
            <a:ext cx="13284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1990s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Legislative changes (VAWA)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2D8F58-61AA-A4EE-81C6-114EFA13CB52}"/>
              </a:ext>
            </a:extLst>
          </p:cNvPr>
          <p:cNvSpPr txBox="1"/>
          <p:nvPr/>
        </p:nvSpPr>
        <p:spPr>
          <a:xfrm>
            <a:off x="6158541" y="3714322"/>
            <a:ext cx="16030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Digital activism enhancing outreach and awareness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2000s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E31B60-AB91-0007-89BB-EEFC5FFDC6C0}"/>
              </a:ext>
            </a:extLst>
          </p:cNvPr>
          <p:cNvSpPr txBox="1"/>
          <p:nvPr/>
        </p:nvSpPr>
        <p:spPr>
          <a:xfrm>
            <a:off x="7849319" y="5266372"/>
            <a:ext cx="17346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2020s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Intersectionality uniting diverse voices</a:t>
            </a:r>
          </a:p>
        </p:txBody>
      </p:sp>
    </p:spTree>
    <p:extLst>
      <p:ext uri="{BB962C8B-B14F-4D97-AF65-F5344CB8AC3E}">
        <p14:creationId xmlns:p14="http://schemas.microsoft.com/office/powerpoint/2010/main" val="42412825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6C2FE3-56F4-8A5D-A9B2-92DEBCD42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4" name="Online Media 3" title="Learning Our Legacy, Part 1">
            <a:hlinkClick r:id="" action="ppaction://media"/>
            <a:extLst>
              <a:ext uri="{FF2B5EF4-FFF2-40B4-BE49-F238E27FC236}">
                <a16:creationId xmlns:a16="http://schemas.microsoft.com/office/drawing/2014/main" id="{D1638382-3769-B837-6D43-63E32E5A4F08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082021" y="553243"/>
            <a:ext cx="10027957" cy="5751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123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Learning Our Legacy, Part 2">
            <a:hlinkClick r:id="" action="ppaction://media"/>
            <a:extLst>
              <a:ext uri="{FF2B5EF4-FFF2-40B4-BE49-F238E27FC236}">
                <a16:creationId xmlns:a16="http://schemas.microsoft.com/office/drawing/2014/main" id="{62D741B5-AB32-BABC-1AAE-54BFDF24C2A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844040" y="330200"/>
            <a:ext cx="8503920" cy="6377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850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80C2E-AB01-E553-E293-927319AF97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Consent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8C8043-E2E9-87E9-7439-FDBC187484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8FABDE-7F5E-5C8B-8353-A37FDA6F18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7576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11F38-A2CB-4AFB-979C-768973AA2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039" y="2098962"/>
            <a:ext cx="9182099" cy="1257300"/>
          </a:xfrm>
        </p:spPr>
        <p:txBody>
          <a:bodyPr>
            <a:normAutofit fontScale="90000"/>
          </a:bodyPr>
          <a:lstStyle/>
          <a:p>
            <a:r>
              <a:rPr lang="en-US" dirty="0"/>
              <a:t>California enacted the ‘yes means </a:t>
            </a:r>
            <a:r>
              <a:rPr lang="en-US" dirty="0" err="1"/>
              <a:t>yes’</a:t>
            </a:r>
            <a:r>
              <a:rPr lang="en-US" dirty="0"/>
              <a:t> affirmative consent law( SB 967) in 2014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428E68-D9DB-13A8-AAE7-38AB7995C21D}"/>
              </a:ext>
            </a:extLst>
          </p:cNvPr>
          <p:cNvSpPr txBox="1"/>
          <p:nvPr/>
        </p:nvSpPr>
        <p:spPr>
          <a:xfrm>
            <a:off x="2890520" y="3356262"/>
            <a:ext cx="7391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This made CA the first state to enact a new consent standard for colleges and universities, in the hope of changing the culture of surviving sexual violence</a:t>
            </a:r>
          </a:p>
        </p:txBody>
      </p:sp>
    </p:spTree>
    <p:extLst>
      <p:ext uri="{BB962C8B-B14F-4D97-AF65-F5344CB8AC3E}">
        <p14:creationId xmlns:p14="http://schemas.microsoft.com/office/powerpoint/2010/main" val="3162483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95878-1818-F8F4-1D2F-83266C8AA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Reflection: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CF248B-FBF3-C7E8-CB68-8702523467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What brought me to this conversation today?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What do I hope to better understand by the end?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What do people need to feel safe engaging in this topic?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7714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3BCA4-499E-752E-28D1-8A5B00399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Consent?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CDFB86-9F5A-4B2D-AFAE-899CDD97A5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457200" indent="-457200" algn="l" fontAlgn="base"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</a:rPr>
              <a:t>Consent is an agreement between participants to engage in sexual activity </a:t>
            </a:r>
          </a:p>
          <a:p>
            <a:pPr marL="1143000" lvl="1" indent="-457200" fontAlgn="base"/>
            <a:r>
              <a:rPr lang="en-US" b="0" i="0" dirty="0">
                <a:effectLst/>
              </a:rPr>
              <a:t>Consent should be clearly and freely communicated</a:t>
            </a:r>
          </a:p>
          <a:p>
            <a:pPr marL="1143000" lvl="1" indent="-457200" fontAlgn="base"/>
            <a:r>
              <a:rPr lang="en-US" dirty="0"/>
              <a:t>C</a:t>
            </a:r>
            <a:r>
              <a:rPr lang="en-US" b="0" i="0" dirty="0">
                <a:effectLst/>
              </a:rPr>
              <a:t>an help both you and your partner to understand and respect each other’s boundaries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en-US" dirty="0"/>
              <a:t>You can change your mind at any time and withdraw consent</a:t>
            </a:r>
            <a:endParaRPr lang="en-US" b="0" i="0" dirty="0">
              <a:effectLst/>
            </a:endParaRPr>
          </a:p>
          <a:p>
            <a:pPr marL="457200" indent="-457200" algn="l" fontAlgn="base"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</a:rPr>
              <a:t>Consent cannot be given by individuals who are underage, intoxicated or incapacitated by drugs or alcohol, or asleep or unconscious</a:t>
            </a:r>
            <a:endParaRPr lang="en-US" dirty="0"/>
          </a:p>
          <a:p>
            <a:pPr marL="1143000" lvl="1" indent="-457200" fontAlgn="base"/>
            <a:r>
              <a:rPr lang="en-US" b="0" i="0" dirty="0">
                <a:effectLst/>
              </a:rPr>
              <a:t>If someone agrees to an activity under pressure of intimidation or threat, that isn’t considered consent because it was not given freely</a:t>
            </a:r>
          </a:p>
          <a:p>
            <a:pPr marL="1143000" lvl="1" indent="-457200" fontAlgn="base"/>
            <a:r>
              <a:rPr lang="en-US" b="0" i="0" dirty="0">
                <a:effectLst/>
              </a:rPr>
              <a:t>Unequal power dynamics, such as engaging in sexual activity with an employee or student, also mean that consent cannot be freely given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6494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4F741-84AF-6C6C-86F0-FCEA07707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Online Media 3" title="Tea and Consent">
            <a:hlinkClick r:id="" action="ppaction://media"/>
            <a:extLst>
              <a:ext uri="{FF2B5EF4-FFF2-40B4-BE49-F238E27FC236}">
                <a16:creationId xmlns:a16="http://schemas.microsoft.com/office/drawing/2014/main" id="{70EECBB2-10C8-16B7-6CDF-3A9D9132A8D0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535238" y="1562100"/>
            <a:ext cx="7616825" cy="4303713"/>
          </a:xfrm>
        </p:spPr>
      </p:pic>
    </p:spTree>
    <p:extLst>
      <p:ext uri="{BB962C8B-B14F-4D97-AF65-F5344CB8AC3E}">
        <p14:creationId xmlns:p14="http://schemas.microsoft.com/office/powerpoint/2010/main" val="19455016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2DC69-D174-9945-E0D5-E3F801E68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Consent Look Like?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D727F0-AA40-DE7E-4F7A-384F11B8F9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algn="l" fontAlgn="base">
              <a:buFont typeface="Arial" panose="020B0604020202020204" pitchFamily="34" charset="0"/>
              <a:buChar char="•"/>
            </a:pPr>
            <a:r>
              <a:rPr lang="en-US" sz="6000" b="0" i="0" dirty="0">
                <a:solidFill>
                  <a:srgbClr val="333333"/>
                </a:solidFill>
                <a:effectLst/>
              </a:rPr>
              <a:t>Asking permission before you change the type or degree of sexual activity with phrases like “Is this OK?”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sz="6000" b="0" i="0" dirty="0">
                <a:solidFill>
                  <a:srgbClr val="333333"/>
                </a:solidFill>
                <a:effectLst/>
              </a:rPr>
              <a:t>Confirming that there is reciprocal interest before initiating any physical touch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sz="6000" b="0" i="0" dirty="0">
                <a:solidFill>
                  <a:srgbClr val="333333"/>
                </a:solidFill>
                <a:effectLst/>
              </a:rPr>
              <a:t>Letting your partner know that you can stop at any time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sz="6000" b="0" i="0" dirty="0">
                <a:solidFill>
                  <a:srgbClr val="333333"/>
                </a:solidFill>
                <a:effectLst/>
              </a:rPr>
              <a:t>Periodically checking in with your partner, such as asking “Is this still okay?”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sz="6000" b="0" i="0" dirty="0">
                <a:solidFill>
                  <a:srgbClr val="333333"/>
                </a:solidFill>
                <a:effectLst/>
              </a:rPr>
              <a:t>Providing positive feedback when you’re comfortable with an activity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sz="6000" b="0" i="0" dirty="0">
                <a:solidFill>
                  <a:srgbClr val="333333"/>
                </a:solidFill>
                <a:effectLst/>
              </a:rPr>
              <a:t>Explicitly agreeing to certain activities, either by saying “yes” or another affirmative statement, like “I’m open to trying.”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sz="6000" b="0" i="0" dirty="0">
                <a:solidFill>
                  <a:srgbClr val="333333"/>
                </a:solidFill>
                <a:effectLst/>
              </a:rPr>
              <a:t>Using physical cues to let the other person know you’re comfortable taking things to the next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80520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43B09-E775-CAEB-15F4-B82B573E8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5575" y="2800350"/>
            <a:ext cx="9182099" cy="1257300"/>
          </a:xfrm>
        </p:spPr>
        <p:txBody>
          <a:bodyPr/>
          <a:lstStyle/>
          <a:p>
            <a:r>
              <a:rPr lang="en-US" dirty="0"/>
              <a:t>5 Min Break </a:t>
            </a:r>
            <a:r>
              <a:rPr lang="en-US" dirty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40F42-B668-D0D2-5496-B96C04C393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7564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6B0C0-8250-EDC8-6E08-4C3542BB2D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33599" y="2337406"/>
            <a:ext cx="8032376" cy="2183187"/>
          </a:xfrm>
        </p:spPr>
        <p:txBody>
          <a:bodyPr>
            <a:normAutofit fontScale="90000"/>
          </a:bodyPr>
          <a:lstStyle/>
          <a:p>
            <a:r>
              <a:rPr lang="en-US" dirty="0"/>
              <a:t>Psychology Behind Victims/survivors of Sexual Assault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1F3A2A1F-7D0C-4AFB-218C-58DE6C4057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FC58B3-2B20-DFA5-CA65-30896CE1568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6603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7EA64-E281-B1E9-CB25-AA6F85856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Myths and Cultural Narratives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03A933-A596-FE2B-8A0A-98BFEA5C2A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Examples:</a:t>
            </a:r>
          </a:p>
          <a:p>
            <a:r>
              <a:rPr lang="en-US" dirty="0"/>
              <a:t>“Real rape” looks a certain way</a:t>
            </a:r>
          </a:p>
          <a:p>
            <a:r>
              <a:rPr lang="en-US" dirty="0"/>
              <a:t>“False reports are common”</a:t>
            </a:r>
          </a:p>
          <a:p>
            <a:r>
              <a:rPr lang="en-US" dirty="0"/>
              <a:t>“Most assaults are by strangers”</a:t>
            </a:r>
          </a:p>
          <a:p>
            <a:r>
              <a:rPr lang="en-US" dirty="0"/>
              <a:t>“If it was serious, they would have reported”</a:t>
            </a:r>
          </a:p>
          <a:p>
            <a:r>
              <a:rPr lang="en-US" dirty="0"/>
              <a:t>“Alcohol makes it unclear who’s responsible”</a:t>
            </a:r>
          </a:p>
          <a:p>
            <a:r>
              <a:rPr lang="en-US" dirty="0"/>
              <a:t>	Barriers to reporting, Victim‑blaming, Systemic harm</a:t>
            </a:r>
          </a:p>
          <a:p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0973528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1B9D6-2BBC-D532-45B1-7C2C9B976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were they doing when they were assaulted?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CF0D62-BF21-02CF-06DC-FD9237C4CC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48% were sleeping, or performing another activity at home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29% were traveling to and from work or school or traveling to shop or run errands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12% were working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7% were attending school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5% were doing an unknown or other activity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61E237-6989-CD4E-6733-7491C5A91315}"/>
              </a:ext>
            </a:extLst>
          </p:cNvPr>
          <p:cNvSpPr txBox="1"/>
          <p:nvPr/>
        </p:nvSpPr>
        <p:spPr>
          <a:xfrm>
            <a:off x="8046720" y="5866544"/>
            <a:ext cx="2509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 stats are provided by RAINN.</a:t>
            </a:r>
          </a:p>
        </p:txBody>
      </p:sp>
    </p:spTree>
    <p:extLst>
      <p:ext uri="{BB962C8B-B14F-4D97-AF65-F5344CB8AC3E}">
        <p14:creationId xmlns:p14="http://schemas.microsoft.com/office/powerpoint/2010/main" val="31160587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2A12B6-313F-B61B-51C7-E7C3A68416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F8D65-7A9D-5958-748D-1911246434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33599" y="2958504"/>
            <a:ext cx="8032376" cy="2183187"/>
          </a:xfrm>
        </p:spPr>
        <p:txBody>
          <a:bodyPr>
            <a:noAutofit/>
          </a:bodyPr>
          <a:lstStyle/>
          <a:p>
            <a:r>
              <a:rPr lang="en-US" sz="4300" dirty="0"/>
              <a:t>Survivors are 88% more likely to report to LE or seek out therapeutic services if the first person they tell believes them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38C28A-794F-88A6-2660-D8BB3B324A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05941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98B77-6B06-C05D-B991-D56FE861F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impact on survivors.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7B6C7D-84EA-CB85-AFE8-2862EEDC16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94% of female rape victims experience symptoms of PTSD within the first two weeks. 30% of those continue 9 months after.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33 % of female rape victims contemplated suicide, 13% of victims attempt.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3.4x more likely to use marijuana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6x more likely to use cocaine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10x more likely to use other major drugs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46389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2F2AC-52DA-807D-C603-D732976E8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Survivors have reported: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01F0B6-C8F9-C8AC-DA5C-675766E76B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Feeling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Isolated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Embarrassed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Ashamed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Responsible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Unsupported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Unworthy of help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Forced to drop out of school/ quit jobs or relocate </a:t>
            </a:r>
          </a:p>
        </p:txBody>
      </p:sp>
    </p:spTree>
    <p:extLst>
      <p:ext uri="{BB962C8B-B14F-4D97-AF65-F5344CB8AC3E}">
        <p14:creationId xmlns:p14="http://schemas.microsoft.com/office/powerpoint/2010/main" val="2392005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7FAE0-614B-C844-7A2A-44213C64C7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33598" y="3184902"/>
            <a:ext cx="8353586" cy="1684700"/>
          </a:xfrm>
        </p:spPr>
        <p:txBody>
          <a:bodyPr>
            <a:normAutofit fontScale="90000"/>
          </a:bodyPr>
          <a:lstStyle/>
          <a:p>
            <a:r>
              <a:rPr lang="en-US" dirty="0"/>
              <a:t>Defining Sexual Assault and Sexual Violence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FED12B-7E68-17C6-7B98-465A1A9DC2A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8AA2EB-E9AD-D3F2-4710-E04AF6E275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4206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347D1-E777-F8EE-6C04-946579875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F52B45-E68C-005D-0462-F664643AD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4160" y="1371600"/>
            <a:ext cx="9400537" cy="4494944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Fear of being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Re-victimized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Triggered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Retaliated against by the perpetrator, peers, family, friends, and colleagues.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Blamed for their assault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Not believed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Forced to retell their story over and over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Mistreated by social services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Let down by the legal system</a:t>
            </a:r>
          </a:p>
        </p:txBody>
      </p:sp>
    </p:spTree>
    <p:extLst>
      <p:ext uri="{BB962C8B-B14F-4D97-AF65-F5344CB8AC3E}">
        <p14:creationId xmlns:p14="http://schemas.microsoft.com/office/powerpoint/2010/main" val="10694896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89EC7-7F9E-5954-41B3-5E2EBC0102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33599" y="2653798"/>
            <a:ext cx="8032376" cy="2183187"/>
          </a:xfrm>
        </p:spPr>
        <p:txBody>
          <a:bodyPr>
            <a:normAutofit fontScale="90000"/>
          </a:bodyPr>
          <a:lstStyle/>
          <a:p>
            <a:r>
              <a:rPr lang="en-US" dirty="0"/>
              <a:t>The closer the relationship, the less likely the Survivor will report the crime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562F49-06FE-B728-5661-BF1B3D6CAE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2419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CCA86-43BC-7282-0A10-230568E8B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600" y="500380"/>
            <a:ext cx="9182099" cy="1257300"/>
          </a:xfrm>
        </p:spPr>
        <p:txBody>
          <a:bodyPr>
            <a:normAutofit fontScale="90000"/>
          </a:bodyPr>
          <a:lstStyle/>
          <a:p>
            <a:r>
              <a:rPr lang="en-US" dirty="0"/>
              <a:t>Considerations For SA by Someone Known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5BEE6-3E56-31B5-EED0-DB20896D1D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2600" y="1856567"/>
            <a:ext cx="9182097" cy="4304444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It is common for survivors to not identify as victims right away when they know the perpetrator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They have an increased chance of being re-traumatized.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There is A LOT of complex emotions when you know the person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Victims can be afraid of not being believed or being blamed. </a:t>
            </a:r>
          </a:p>
        </p:txBody>
      </p:sp>
    </p:spTree>
    <p:extLst>
      <p:ext uri="{BB962C8B-B14F-4D97-AF65-F5344CB8AC3E}">
        <p14:creationId xmlns:p14="http://schemas.microsoft.com/office/powerpoint/2010/main" val="18565573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73645-490A-F634-7B65-F46BE3DE3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So, How Do We Prevent?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EA8F77-AFA2-A723-840C-58D3228490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dirty="0"/>
              <a:t>Primary Prevention</a:t>
            </a:r>
          </a:p>
          <a:p>
            <a:pPr marL="1200150" lvl="1" indent="-514350"/>
            <a:r>
              <a:rPr lang="en-US" dirty="0"/>
              <a:t>Culture change</a:t>
            </a:r>
          </a:p>
          <a:p>
            <a:pPr marL="1200150" lvl="1" indent="-514350"/>
            <a:r>
              <a:rPr lang="en-US" dirty="0"/>
              <a:t>Consent education</a:t>
            </a:r>
          </a:p>
          <a:p>
            <a:pPr marL="1200150" lvl="1" indent="-514350"/>
            <a:r>
              <a:rPr lang="en-US" dirty="0"/>
              <a:t>Bystander intervention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 Institutional Responsibility</a:t>
            </a:r>
          </a:p>
          <a:p>
            <a:pPr marL="1200150" lvl="1" indent="-514350"/>
            <a:r>
              <a:rPr lang="en-US" dirty="0"/>
              <a:t>Policies, Training</a:t>
            </a:r>
          </a:p>
          <a:p>
            <a:pPr marL="1200150" lvl="1" indent="-514350"/>
            <a:r>
              <a:rPr lang="en-US" dirty="0"/>
              <a:t>Accountability</a:t>
            </a:r>
          </a:p>
        </p:txBody>
      </p:sp>
    </p:spTree>
    <p:extLst>
      <p:ext uri="{BB962C8B-B14F-4D97-AF65-F5344CB8AC3E}">
        <p14:creationId xmlns:p14="http://schemas.microsoft.com/office/powerpoint/2010/main" val="119423340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252EE8-4625-F3EB-9EEF-3718D265E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An Advocate Can Support Victims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1241BF-EE84-7D37-D328-EC4908722F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8240" y="1290320"/>
            <a:ext cx="10444479" cy="458216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300" dirty="0"/>
              <a:t>Provide emotional support, peer counseling, crisis intervention, and advocacy to survivors of SA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300" dirty="0"/>
              <a:t>Listen and empathize and reduce isolation of the experience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300" dirty="0"/>
              <a:t>Supports and attempts to help survivor with their needs to the full ability of the advocate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300" dirty="0"/>
              <a:t>Informs of options and rights following SA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300" dirty="0"/>
              <a:t>Empower survivors to make their own decisions and supports them in it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300" dirty="0"/>
              <a:t>Advocates with other parties- legal system, LE, within the agency, schools, medical providers, etc.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300" dirty="0"/>
              <a:t>Provides appropriate boundaries and maintains survivors’ confidentiality </a:t>
            </a:r>
          </a:p>
        </p:txBody>
      </p:sp>
    </p:spTree>
    <p:extLst>
      <p:ext uri="{BB962C8B-B14F-4D97-AF65-F5344CB8AC3E}">
        <p14:creationId xmlns:p14="http://schemas.microsoft.com/office/powerpoint/2010/main" val="10531972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733DB-8D4B-26DD-832B-F8EDB1219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Medical and Legal Rights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E52228-DC24-6139-0EB1-2360CDEE3E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Privacy and confidentiality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Decision on whether to report to LE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Access to a SART/forensic exam and rape crisis services for victims over the age of 12 (without parental consent)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Access to a VAWA exam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Having an advocate and support person present during legal or medical interventions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File a TRO for victims over the age of 12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Access to therapy for victims over the age of 12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79934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8A199-1D60-A091-3741-FA8B52C43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Closing Prompts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799554-3305-2B64-6D2C-2DDABB1A5F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Key Take Aways</a:t>
            </a:r>
          </a:p>
          <a:p>
            <a:pPr marL="1143000" lvl="1" indent="-457200"/>
            <a:r>
              <a:rPr lang="en-US" dirty="0"/>
              <a:t>What is one idea from today that changed or expanded how you think about sexual violence?</a:t>
            </a:r>
          </a:p>
          <a:p>
            <a:pPr marL="1143000" lvl="1" indent="-457200"/>
            <a:r>
              <a:rPr lang="en-US" dirty="0"/>
              <a:t>Did anything surprise you or stand out?</a:t>
            </a:r>
          </a:p>
          <a:p>
            <a:pPr marL="1143000" lvl="1" indent="-457200"/>
            <a:r>
              <a:rPr lang="en-US" dirty="0"/>
              <a:t>What responsibility comes with having language that others may not yet have?</a:t>
            </a:r>
          </a:p>
        </p:txBody>
      </p:sp>
    </p:spTree>
    <p:extLst>
      <p:ext uri="{BB962C8B-B14F-4D97-AF65-F5344CB8AC3E}">
        <p14:creationId xmlns:p14="http://schemas.microsoft.com/office/powerpoint/2010/main" val="225329656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128EE-8913-6752-9F9D-6FF08625E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026A9C-768B-127D-ABE6-D9532CE5A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RAINN (Rape, Abuse &amp; Incest National Network)</a:t>
            </a:r>
          </a:p>
          <a:p>
            <a:pPr marL="1143000" lvl="1" indent="-457200"/>
            <a:r>
              <a:rPr lang="en-US" dirty="0"/>
              <a:t>Phone: 800‑656‑HOPE (4673)</a:t>
            </a:r>
          </a:p>
          <a:p>
            <a:pPr marL="1143000" lvl="1" indent="-457200"/>
            <a:r>
              <a:rPr lang="en-US" dirty="0"/>
              <a:t>Online chat: online.rainn.org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dirty="0"/>
              <a:t>National </a:t>
            </a:r>
            <a:r>
              <a:rPr lang="fr-FR" dirty="0" err="1"/>
              <a:t>Sexual</a:t>
            </a:r>
            <a:r>
              <a:rPr lang="fr-FR" dirty="0"/>
              <a:t> Violence Resource Center (NSVRC)</a:t>
            </a:r>
          </a:p>
          <a:p>
            <a:pPr marL="1143000" lvl="1" indent="-457200"/>
            <a:r>
              <a:rPr lang="en-US" dirty="0"/>
              <a:t>nsvrc.org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err="1"/>
              <a:t>StrongHearts</a:t>
            </a:r>
            <a:r>
              <a:rPr lang="en-US" dirty="0"/>
              <a:t> Native Helpline</a:t>
            </a:r>
          </a:p>
          <a:p>
            <a:pPr marL="1143000" lvl="1" indent="-457200"/>
            <a:r>
              <a:rPr lang="en-US" dirty="0"/>
              <a:t>844‑7NATIVE (762‑8483)</a:t>
            </a:r>
          </a:p>
          <a:p>
            <a:pPr marL="1143000" lvl="1" indent="-457200"/>
            <a:r>
              <a:rPr lang="en-US" dirty="0"/>
              <a:t>Chat: strongheartshelpline.org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1in6Support for male survivors of sexual violence</a:t>
            </a:r>
          </a:p>
          <a:p>
            <a:pPr marL="1143000" lvl="1" indent="-457200"/>
            <a:r>
              <a:rPr lang="en-US" dirty="0"/>
              <a:t>Website: 1in6.org</a:t>
            </a:r>
          </a:p>
          <a:p>
            <a:pPr marL="1143000" lvl="1" indent="-457200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03100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D2EDC9B-C020-5AB4-71AD-4BCA7EF7DBE4}"/>
              </a:ext>
            </a:extLst>
          </p:cNvPr>
          <p:cNvSpPr txBox="1"/>
          <p:nvPr/>
        </p:nvSpPr>
        <p:spPr>
          <a:xfrm>
            <a:off x="2509520" y="1967061"/>
            <a:ext cx="699008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Thank YOU! Questions?</a:t>
            </a:r>
          </a:p>
          <a:p>
            <a:pPr algn="ctr"/>
            <a:endParaRPr lang="en-US" sz="4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How are we feeling?</a:t>
            </a:r>
          </a:p>
          <a:p>
            <a:pPr algn="ctr"/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Share some self care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91453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065AA-D379-A212-D789-C89602F0A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Emalee Beavers, SART Coordinator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E80BE4-265F-72C3-0282-B97EAA7448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Call me: 916-773-7273</a:t>
            </a:r>
          </a:p>
          <a:p>
            <a:r>
              <a:rPr lang="en-US" dirty="0"/>
              <a:t>Email me: emalee@standupplacer.org</a:t>
            </a:r>
          </a:p>
        </p:txBody>
      </p:sp>
    </p:spTree>
    <p:extLst>
      <p:ext uri="{BB962C8B-B14F-4D97-AF65-F5344CB8AC3E}">
        <p14:creationId xmlns:p14="http://schemas.microsoft.com/office/powerpoint/2010/main" val="513130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8BDD71F-F12B-7DD2-EC94-8DA0F39C2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Sexual Violence vs Sexual Assault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E43BA51-8691-D8E2-D183-17DA05340C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Umbrella term</a:t>
            </a:r>
          </a:p>
          <a:p>
            <a:pPr marL="1143000" lvl="1" indent="-457200"/>
            <a:r>
              <a:rPr lang="en-US" dirty="0"/>
              <a:t>Any sexual act or behavior committed without freely given consent</a:t>
            </a:r>
          </a:p>
          <a:p>
            <a:pPr marL="1600200" lvl="2" indent="-457200"/>
            <a:r>
              <a:rPr lang="en-US" dirty="0"/>
              <a:t>Sexual Assault</a:t>
            </a:r>
          </a:p>
          <a:p>
            <a:pPr marL="1600200" lvl="2" indent="-457200"/>
            <a:r>
              <a:rPr lang="en-US" dirty="0"/>
              <a:t>Sexual Abuse</a:t>
            </a:r>
          </a:p>
          <a:p>
            <a:pPr marL="1600200" lvl="2" indent="-457200"/>
            <a:r>
              <a:rPr lang="en-US" dirty="0"/>
              <a:t>Sexual Harassment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Advocates support survivors’ self-definitions of their experiences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We don’t rank survivors’ experiences</a:t>
            </a:r>
          </a:p>
        </p:txBody>
      </p:sp>
    </p:spTree>
    <p:extLst>
      <p:ext uri="{BB962C8B-B14F-4D97-AF65-F5344CB8AC3E}">
        <p14:creationId xmlns:p14="http://schemas.microsoft.com/office/powerpoint/2010/main" val="45869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F28728-12A7-3F2A-A617-A33599BBD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 Of Sexual Assault​</a:t>
            </a:r>
          </a:p>
        </p:txBody>
      </p:sp>
      <p:graphicFrame>
        <p:nvGraphicFramePr>
          <p:cNvPr id="4" name="Content Placeholder 2">
            <a:extLst>
              <a:ext uri="{FF2B5EF4-FFF2-40B4-BE49-F238E27FC236}">
                <a16:creationId xmlns:a16="http://schemas.microsoft.com/office/drawing/2014/main" id="{D57BEDBA-B51E-1747-F939-3A6106848A0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752600" y="1562100"/>
          <a:ext cx="9182100" cy="4303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82473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1EC63-3D62-61CE-82AF-C22B70D4C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5993" y="1099515"/>
            <a:ext cx="7817499" cy="70184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Definition Of Sexual Assault</a:t>
            </a:r>
            <a:br>
              <a:rPr lang="en-US" dirty="0"/>
            </a:b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82B8FCB-EAA3-7B10-E149-F78F8B7D5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1542" y="2313991"/>
            <a:ext cx="8586403" cy="4399605"/>
          </a:xfr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285750" indent="-285750">
              <a:lnSpc>
                <a:spcPct val="90000"/>
              </a:lnSpc>
              <a:buSzPct val="90000"/>
              <a:buFont typeface="Arial" panose="020B0604020202020204" pitchFamily="34" charset="0"/>
              <a:buChar char="•"/>
            </a:pPr>
            <a:r>
              <a:rPr lang="en-US" sz="1800" b="1" dirty="0">
                <a:effectLst/>
              </a:rPr>
              <a:t>When viewed at the societal level</a:t>
            </a:r>
            <a:r>
              <a:rPr lang="en-US" sz="1800" dirty="0">
                <a:effectLst/>
              </a:rPr>
              <a:t> </a:t>
            </a:r>
          </a:p>
          <a:p>
            <a:pPr lvl="1">
              <a:lnSpc>
                <a:spcPct val="90000"/>
              </a:lnSpc>
              <a:buSzPct val="90000"/>
            </a:pPr>
            <a:r>
              <a:rPr lang="en-US" sz="1400" dirty="0">
                <a:solidFill>
                  <a:schemeClr val="tx1"/>
                </a:solidFill>
                <a:effectLst/>
              </a:rPr>
              <a:t>sexual violence functions to maintain unequal human relations primarily based on gender and other iden­tities (race, sexual orientation, etc.), with women historically having experienced the greatest level of sexual violence</a:t>
            </a:r>
            <a:endParaRPr lang="en-US" sz="1800" dirty="0">
              <a:solidFill>
                <a:srgbClr val="000000"/>
              </a:solidFill>
            </a:endParaRPr>
          </a:p>
          <a:p>
            <a:pPr marL="285750" indent="-285750">
              <a:lnSpc>
                <a:spcPct val="90000"/>
              </a:lnSpc>
              <a:buSzPct val="90000"/>
              <a:buFont typeface="Arial" panose="020B0604020202020204" pitchFamily="34" charset="0"/>
              <a:buChar char="•"/>
            </a:pPr>
            <a:r>
              <a:rPr lang="en-US" sz="1800" b="1" dirty="0"/>
              <a:t>S</a:t>
            </a:r>
            <a:r>
              <a:rPr lang="en-US" sz="1800" b="1" dirty="0">
                <a:effectLst/>
              </a:rPr>
              <a:t>exual violence is a choice where the perpetrator asserts their interests over another’s right </a:t>
            </a:r>
          </a:p>
          <a:p>
            <a:pPr lvl="1">
              <a:lnSpc>
                <a:spcPct val="90000"/>
              </a:lnSpc>
              <a:buSzPct val="90000"/>
            </a:pPr>
            <a:r>
              <a:rPr lang="en-US" sz="1400" dirty="0">
                <a:solidFill>
                  <a:schemeClr val="tx1"/>
                </a:solidFill>
                <a:effectLst/>
              </a:rPr>
              <a:t>to safety and security of their own body, illegally exerts power and control over another person, and violates an individual’s sense of self with life-changing consequences</a:t>
            </a:r>
            <a:endParaRPr lang="en-US" sz="1800" dirty="0"/>
          </a:p>
          <a:p>
            <a:pPr marL="285750" indent="-285750">
              <a:lnSpc>
                <a:spcPct val="90000"/>
              </a:lnSpc>
              <a:buSzPct val="90000"/>
              <a:buFont typeface="Arial" panose="020B0604020202020204" pitchFamily="34" charset="0"/>
              <a:buChar char="•"/>
            </a:pPr>
            <a:r>
              <a:rPr lang="en-US" sz="1800" b="1" dirty="0">
                <a:effectLst/>
              </a:rPr>
              <a:t>“Gendered </a:t>
            </a:r>
            <a:r>
              <a:rPr lang="en-US" sz="1800" b="1" dirty="0"/>
              <a:t>V</a:t>
            </a:r>
            <a:r>
              <a:rPr lang="en-US" sz="1800" b="1" dirty="0">
                <a:effectLst/>
              </a:rPr>
              <a:t>io­lence,” </a:t>
            </a:r>
          </a:p>
          <a:p>
            <a:pPr lvl="1">
              <a:lnSpc>
                <a:spcPct val="90000"/>
              </a:lnSpc>
              <a:buSzPct val="90000"/>
            </a:pPr>
            <a:r>
              <a:rPr lang="en-US" sz="1400" dirty="0">
                <a:solidFill>
                  <a:schemeClr val="tx1"/>
                </a:solidFill>
                <a:effectLst/>
              </a:rPr>
              <a:t>which includes sexual violence, intimate partner violence, and stalking. This term acknowl­edges men are most often the perpetrators of sexual violence irrespective of the gender or sexual identity of the victim or survivor</a:t>
            </a:r>
            <a:endParaRPr lang="en-US" sz="1800" dirty="0">
              <a:solidFill>
                <a:srgbClr val="000000"/>
              </a:solidFill>
            </a:endParaRPr>
          </a:p>
          <a:p>
            <a:pPr marL="285750" indent="-285750">
              <a:lnSpc>
                <a:spcPct val="90000"/>
              </a:lnSpc>
              <a:buSzPct val="90000"/>
              <a:buFont typeface="Arial" panose="020B0604020202020204" pitchFamily="34" charset="0"/>
              <a:buChar char="•"/>
            </a:pPr>
            <a:r>
              <a:rPr lang="en-US" sz="1800" b="1" dirty="0"/>
              <a:t>Mi­sogyny</a:t>
            </a:r>
          </a:p>
          <a:p>
            <a:pPr lvl="1">
              <a:lnSpc>
                <a:spcPct val="90000"/>
              </a:lnSpc>
              <a:buSzPct val="90000"/>
            </a:pPr>
            <a:r>
              <a:rPr lang="en-US" sz="1400" dirty="0">
                <a:solidFill>
                  <a:srgbClr val="000000"/>
                </a:solidFill>
              </a:rPr>
              <a:t>(hatred of women) engender dominance and entitlement within a system of patriarchal masculinity, which considers men to be in charge</a:t>
            </a:r>
            <a:endParaRPr lang="en-US" sz="1400" b="1" dirty="0">
              <a:solidFill>
                <a:srgbClr val="0070C0"/>
              </a:solidFill>
              <a:effectLst/>
            </a:endParaRPr>
          </a:p>
          <a:p>
            <a:pPr marL="285750" indent="-285750">
              <a:lnSpc>
                <a:spcPct val="90000"/>
              </a:lnSpc>
              <a:buSzPct val="90000"/>
              <a:buFont typeface="Arial" panose="020B0604020202020204" pitchFamily="34" charset="0"/>
              <a:buChar char="•"/>
            </a:pPr>
            <a:r>
              <a:rPr lang="en-US" sz="1800" b="1" dirty="0">
                <a:effectLst/>
              </a:rPr>
              <a:t>Sexism</a:t>
            </a:r>
          </a:p>
          <a:p>
            <a:pPr lvl="1">
              <a:lnSpc>
                <a:spcPct val="90000"/>
              </a:lnSpc>
              <a:buSzPct val="90000"/>
            </a:pPr>
            <a:r>
              <a:rPr lang="en-US" sz="1400" dirty="0">
                <a:solidFill>
                  <a:srgbClr val="000000"/>
                </a:solidFill>
                <a:effectLst/>
              </a:rPr>
              <a:t>(which is prejudice and discrimination based on sex) </a:t>
            </a:r>
            <a:endParaRPr lang="en-US" sz="1800" dirty="0">
              <a:solidFill>
                <a:srgbClr val="000000"/>
              </a:solidFill>
              <a:effectLst/>
            </a:endParaRPr>
          </a:p>
          <a:p>
            <a:pPr marL="285750" indent="-285750">
              <a:lnSpc>
                <a:spcPct val="90000"/>
              </a:lnSpc>
              <a:buSzPct val="90000"/>
              <a:buFont typeface="Arial" panose="020B0604020202020204" pitchFamily="34" charset="0"/>
              <a:buChar char="•"/>
            </a:pPr>
            <a:r>
              <a:rPr lang="en-US" sz="1800" b="1" dirty="0">
                <a:effectLst/>
              </a:rPr>
              <a:t>This is the background from which sexual violence emerges</a:t>
            </a:r>
            <a:endParaRPr lang="en-US" sz="1800" dirty="0">
              <a:effectLst/>
            </a:endParaRPr>
          </a:p>
          <a:p>
            <a:pPr marL="285750" indent="-285750">
              <a:lnSpc>
                <a:spcPct val="90000"/>
              </a:lnSpc>
              <a:buSzPct val="90000"/>
              <a:buFont typeface="Arial" panose="020B0604020202020204" pitchFamily="34" charset="0"/>
              <a:buChar char="•"/>
            </a:pPr>
            <a:r>
              <a:rPr lang="en-US" sz="1800" b="1" dirty="0">
                <a:effectLst/>
              </a:rPr>
              <a:t>Sexual violence affects individuals of all genders, abilities, socioeconomic statuses, racial identities, and ethnicities</a:t>
            </a:r>
          </a:p>
          <a:p>
            <a:pPr marL="0" indent="0">
              <a:lnSpc>
                <a:spcPct val="90000"/>
              </a:lnSpc>
              <a:buNone/>
            </a:pPr>
            <a:endParaRPr lang="en-US" sz="1800" dirty="0">
              <a:solidFill>
                <a:srgbClr val="000000"/>
              </a:solidFill>
              <a:effectLst/>
            </a:endParaRPr>
          </a:p>
          <a:p>
            <a:pPr marL="0" indent="0">
              <a:lnSpc>
                <a:spcPct val="90000"/>
              </a:lnSpc>
              <a:buNone/>
            </a:pPr>
            <a:endParaRPr lang="en-US" dirty="0">
              <a:solidFill>
                <a:srgbClr val="000000"/>
              </a:solidFill>
              <a:latin typeface="Liberation Sans"/>
            </a:endParaRPr>
          </a:p>
          <a:p>
            <a:pPr marL="0" indent="0">
              <a:lnSpc>
                <a:spcPct val="90000"/>
              </a:lnSpc>
              <a:buNone/>
            </a:pPr>
            <a:endParaRPr lang="en-US" sz="1700" dirty="0">
              <a:solidFill>
                <a:srgbClr val="FFFFFF"/>
              </a:solidFill>
              <a:effectLst/>
            </a:endParaRPr>
          </a:p>
          <a:p>
            <a:pPr>
              <a:lnSpc>
                <a:spcPct val="90000"/>
              </a:lnSpc>
            </a:pPr>
            <a:endParaRPr lang="en-US" sz="17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270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FA1C37-2AC4-7F04-4747-66BFDE057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Spectrum of Sexual Violence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16DE13-206F-1E73-C653-E51D6E7993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Accessibility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Vulnerability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Credibility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Risk factors:</a:t>
            </a:r>
          </a:p>
          <a:p>
            <a:pPr marL="1143000" lvl="1" indent="-457200"/>
            <a:r>
              <a:rPr lang="en-US" dirty="0"/>
              <a:t>Individual</a:t>
            </a:r>
          </a:p>
          <a:p>
            <a:pPr marL="1143000" lvl="1" indent="-457200"/>
            <a:r>
              <a:rPr lang="en-US" dirty="0"/>
              <a:t>Relationship</a:t>
            </a:r>
          </a:p>
          <a:p>
            <a:pPr marL="1143000" lvl="1" indent="-457200"/>
            <a:r>
              <a:rPr lang="en-US" dirty="0"/>
              <a:t>Community</a:t>
            </a:r>
          </a:p>
          <a:p>
            <a:pPr marL="1143000" lvl="1" indent="-457200"/>
            <a:r>
              <a:rPr lang="en-US" dirty="0"/>
              <a:t>Societal</a:t>
            </a:r>
          </a:p>
          <a:p>
            <a:pPr marL="1143000" lvl="1" indent="-45720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465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49918-5BDE-97A7-6D48-C0F572FAD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Quick Poll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D2986E-66A5-9588-1FDF-5F1D3AC190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When people hear “sexual assault”, what do they usually picture?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Who or What gets left out of that picture?</a:t>
            </a:r>
          </a:p>
        </p:txBody>
      </p:sp>
    </p:spTree>
    <p:extLst>
      <p:ext uri="{BB962C8B-B14F-4D97-AF65-F5344CB8AC3E}">
        <p14:creationId xmlns:p14="http://schemas.microsoft.com/office/powerpoint/2010/main" val="1269400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Custom 1">
      <a:dk1>
        <a:srgbClr val="000000"/>
      </a:dk1>
      <a:lt1>
        <a:srgbClr val="FFFFFF"/>
      </a:lt1>
      <a:dk2>
        <a:srgbClr val="575959"/>
      </a:dk2>
      <a:lt2>
        <a:srgbClr val="E7E6E6"/>
      </a:lt2>
      <a:accent1>
        <a:srgbClr val="00A793"/>
      </a:accent1>
      <a:accent2>
        <a:srgbClr val="F1A61D"/>
      </a:accent2>
      <a:accent3>
        <a:srgbClr val="4B4083"/>
      </a:accent3>
      <a:accent4>
        <a:srgbClr val="000000"/>
      </a:accent4>
      <a:accent5>
        <a:srgbClr val="5B9BD5"/>
      </a:accent5>
      <a:accent6>
        <a:srgbClr val="932092"/>
      </a:accent6>
      <a:hlink>
        <a:srgbClr val="00A593"/>
      </a:hlink>
      <a:folHlink>
        <a:srgbClr val="F2A61A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3072</TotalTime>
  <Words>3110</Words>
  <Application>Microsoft Office PowerPoint</Application>
  <PresentationFormat>Widescreen</PresentationFormat>
  <Paragraphs>335</Paragraphs>
  <Slides>49</Slides>
  <Notes>11</Notes>
  <HiddenSlides>0</HiddenSlides>
  <MMClips>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0" baseType="lpstr">
      <vt:lpstr>1_Office Theme</vt:lpstr>
      <vt:lpstr>Introduction and History of Sexual Violence, Types and Definitions of Sexual Assault</vt:lpstr>
      <vt:lpstr>Goals for Today:</vt:lpstr>
      <vt:lpstr>Reflection:</vt:lpstr>
      <vt:lpstr>Defining Sexual Assault and Sexual Violence </vt:lpstr>
      <vt:lpstr>Sexual Violence vs Sexual Assault</vt:lpstr>
      <vt:lpstr>Definition Of Sexual Assault​</vt:lpstr>
      <vt:lpstr>Definition Of Sexual Assault </vt:lpstr>
      <vt:lpstr>Spectrum of Sexual Violence</vt:lpstr>
      <vt:lpstr>Quick Poll</vt:lpstr>
      <vt:lpstr>Context in Which Assault Occurs</vt:lpstr>
      <vt:lpstr>Examples of Sexual Violence</vt:lpstr>
      <vt:lpstr>PowerPoint Presentation</vt:lpstr>
      <vt:lpstr>PowerPoint Presentation</vt:lpstr>
      <vt:lpstr>What Sexual Assault Is Not</vt:lpstr>
      <vt:lpstr>How SA/SV Works As a System</vt:lpstr>
      <vt:lpstr>How Does SA/SV Work as A System?</vt:lpstr>
      <vt:lpstr>So, How Did We Get Here?  History of the Movement </vt:lpstr>
      <vt:lpstr>History of the Anti Rape movement </vt:lpstr>
      <vt:lpstr>PowerPoint Presentation</vt:lpstr>
      <vt:lpstr>RCC, Medical, and Criminal Centers Collaboration </vt:lpstr>
      <vt:lpstr>Why The SA/RCC movement is successful:  </vt:lpstr>
      <vt:lpstr>Title IX</vt:lpstr>
      <vt:lpstr>VAWA</vt:lpstr>
      <vt:lpstr>7 min break </vt:lpstr>
      <vt:lpstr>Advocacy Across Generations</vt:lpstr>
      <vt:lpstr>PowerPoint Presentation</vt:lpstr>
      <vt:lpstr>PowerPoint Presentation</vt:lpstr>
      <vt:lpstr>Consent</vt:lpstr>
      <vt:lpstr>California enacted the ‘yes means yes’ affirmative consent law( SB 967) in 2014</vt:lpstr>
      <vt:lpstr>What is Consent?</vt:lpstr>
      <vt:lpstr>PowerPoint Presentation</vt:lpstr>
      <vt:lpstr>What Does Consent Look Like?</vt:lpstr>
      <vt:lpstr>5 Min Break </vt:lpstr>
      <vt:lpstr>Psychology Behind Victims/survivors of Sexual Assault</vt:lpstr>
      <vt:lpstr>Myths and Cultural Narratives</vt:lpstr>
      <vt:lpstr>What were they doing when they were assaulted? </vt:lpstr>
      <vt:lpstr>Survivors are 88% more likely to report to LE or seek out therapeutic services if the first person they tell believes them</vt:lpstr>
      <vt:lpstr>The impact on survivors. </vt:lpstr>
      <vt:lpstr>Survivors have reported: </vt:lpstr>
      <vt:lpstr>Cont. </vt:lpstr>
      <vt:lpstr>The closer the relationship, the less likely the Survivor will report the crime </vt:lpstr>
      <vt:lpstr>Considerations For SA by Someone Known</vt:lpstr>
      <vt:lpstr>So, How Do We Prevent?</vt:lpstr>
      <vt:lpstr>How An Advocate Can Support Victims </vt:lpstr>
      <vt:lpstr>Medical and Legal Rights </vt:lpstr>
      <vt:lpstr>Closing Prompts</vt:lpstr>
      <vt:lpstr>Resources</vt:lpstr>
      <vt:lpstr>PowerPoint Presentation</vt:lpstr>
      <vt:lpstr>Emalee Beavers, SART Coordinator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Emalee Beavers</dc:creator>
  <cp:lastModifiedBy>Emalee Beavers</cp:lastModifiedBy>
  <cp:revision>2</cp:revision>
  <dcterms:created xsi:type="dcterms:W3CDTF">2026-04-10T16:58:50Z</dcterms:created>
  <dcterms:modified xsi:type="dcterms:W3CDTF">2026-04-22T19:45:14Z</dcterms:modified>
</cp:coreProperties>
</file>