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7"/>
  </p:notesMasterIdLst>
  <p:handoutMasterIdLst>
    <p:handoutMasterId r:id="rId8"/>
  </p:handoutMasterIdLst>
  <p:sldIdLst>
    <p:sldId id="300" r:id="rId2"/>
    <p:sldId id="319" r:id="rId3"/>
    <p:sldId id="325" r:id="rId4"/>
    <p:sldId id="326" r:id="rId5"/>
    <p:sldId id="294" r:id="rId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9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25D82F-0CA6-4F26-BC9C-7AFEE303B0C0}" v="18" dt="2026-04-07T06:04:27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2385" autoAdjust="0"/>
  </p:normalViewPr>
  <p:slideViewPr>
    <p:cSldViewPr>
      <p:cViewPr>
        <p:scale>
          <a:sx n="33" d="100"/>
          <a:sy n="33" d="100"/>
        </p:scale>
        <p:origin x="2240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6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918" y="-77"/>
      </p:cViewPr>
      <p:guideLst>
        <p:guide orient="horz" pos="2909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1762" tIns="45881" rIns="91762" bIns="458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1762" tIns="45881" rIns="91762" bIns="45881" rtlCol="0"/>
          <a:lstStyle>
            <a:lvl1pPr algn="r">
              <a:defRPr sz="1200"/>
            </a:lvl1pPr>
          </a:lstStyle>
          <a:p>
            <a:fld id="{BA669C86-1848-4795-889C-EE86B9E21EDA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9"/>
            <a:ext cx="3011699" cy="461804"/>
          </a:xfrm>
          <a:prstGeom prst="rect">
            <a:avLst/>
          </a:prstGeom>
        </p:spPr>
        <p:txBody>
          <a:bodyPr vert="horz" lIns="91762" tIns="45881" rIns="91762" bIns="458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1762" tIns="45881" rIns="91762" bIns="45881" rtlCol="0" anchor="b"/>
          <a:lstStyle>
            <a:lvl1pPr algn="r">
              <a:defRPr sz="1200"/>
            </a:lvl1pPr>
          </a:lstStyle>
          <a:p>
            <a:fld id="{1360C03B-4966-4326-9AF4-98F7A8BC6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80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1762" tIns="45881" rIns="91762" bIns="458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1762" tIns="45881" rIns="91762" bIns="45881" rtlCol="0"/>
          <a:lstStyle>
            <a:lvl1pPr algn="r">
              <a:defRPr sz="1200"/>
            </a:lvl1pPr>
          </a:lstStyle>
          <a:p>
            <a:fld id="{147C50B1-3A1E-4459-893C-1CF75BC02717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8037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2" tIns="45881" rIns="91762" bIns="458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1762" tIns="45881" rIns="91762" bIns="458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11699" cy="461804"/>
          </a:xfrm>
          <a:prstGeom prst="rect">
            <a:avLst/>
          </a:prstGeom>
        </p:spPr>
        <p:txBody>
          <a:bodyPr vert="horz" lIns="91762" tIns="45881" rIns="91762" bIns="458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1762" tIns="45881" rIns="91762" bIns="45881" rtlCol="0" anchor="b"/>
          <a:lstStyle>
            <a:lvl1pPr algn="r">
              <a:defRPr sz="1200"/>
            </a:lvl1pPr>
          </a:lstStyle>
          <a:p>
            <a:fld id="{934C1EDF-38AC-4CF3-84C1-B8350E1135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5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C1EDF-38AC-4CF3-84C1-B8350E1135D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75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C1EDF-38AC-4CF3-84C1-B8350E1135D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37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02317-3CDA-2705-0B7B-D13175721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37694E-1DC9-FB84-3AB6-A21D40D48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6F4114-D561-EA90-BE6F-1B68B691B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C29D0-C843-49B8-5DE5-F36C0B3258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C1EDF-38AC-4CF3-84C1-B8350E1135D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64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413DE-9378-C379-989E-0E82D3F0F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5B3F2A-7BF4-BF02-9B6B-5580DE6E81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CFE6C5-1D41-F9E4-75A3-9C8720CA8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6A018-1E6F-17D4-C7AA-02566D56ED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C1EDF-38AC-4CF3-84C1-B8350E1135D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8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C1EDF-38AC-4CF3-84C1-B8350E1135D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86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F5CF1-3022-40A2-B426-8F8F6F12F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71643-6458-4E74-8AD7-C8E695561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AF444-5354-44CB-8C3F-F8E95AE3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9B0F-10AC-4656-AC9E-F0C00CD574C1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F4AC8-928F-4385-BADA-273E5570D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FC04E-D11D-4641-81CD-2181F7F7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A788-8AB9-45B7-858C-DEA0583E97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2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C583B-AC6B-4507-9F07-58137BE8C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4A9E31-93DD-4189-A4EE-7AA4FFE50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52706-C983-419B-8B88-CA5D82029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9B0F-10AC-4656-AC9E-F0C00CD574C1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2D61D-EC45-4CCD-9B89-BA5EDE21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BA77B-3030-46BA-BB6F-C046AD76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A788-8AB9-45B7-858C-DEA0583E97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7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61455-4C46-47DB-9C4F-E05FC9E5C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7A27AD-61B3-494B-BAF0-A6C1F65B3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18549-8B2B-4F64-81A7-DE9A0961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9B0F-10AC-4656-AC9E-F0C00CD574C1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9DF0C-234C-483A-A74B-DC5504E0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8C35D-3B75-4348-B1F7-33A820AEA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A788-8AB9-45B7-858C-DEA0583E97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6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6442C-E352-48D0-8B1F-23DA45D75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797F8-6CB0-4AF9-8C9B-4F9B94D89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A57CC-A097-4A99-B4C1-B95CBADAE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9B0F-10AC-4656-AC9E-F0C00CD574C1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D93F7-3D38-46B3-AFC0-6342E13E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67F27-9CFA-457E-A01D-6E3A64A3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A788-8AB9-45B7-858C-DEA0583E97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7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E73E-DABE-4751-A5F6-2D191C8A8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48E15-CC60-447F-A065-42D85701C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8100B-3BFA-44CC-959E-DE2229FC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9B0F-10AC-4656-AC9E-F0C00CD574C1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3156E-05E1-473B-9C65-BB247FDB7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A3F2F-1F73-468E-BC13-911A8F14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A788-8AB9-45B7-858C-DEA0583E97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5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7ABC6-1C62-4005-86D3-FAC8ABADB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DE4AC-C9F3-4A13-B466-95AF3BF03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FB872-B43C-41C3-8171-75C355DE8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073B5-B6AC-4496-B46D-17D4BA727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9B0F-10AC-4656-AC9E-F0C00CD574C1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D8216-7ABC-42DC-9BA2-482C17D5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6988C-80B2-4792-A3F5-23C2E536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A788-8AB9-45B7-858C-DEA0583E97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3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A9B1D-24AB-4AA8-A196-9B9225FEC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F5EBC-9E9E-4E3F-93BC-8FBC48EF0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18D18-8BF6-427C-B32C-3D906830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8C75B-294E-4603-8845-AD0422291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B5C16-EA1C-4D12-9FAA-CFEB38C7CB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4ECB3E-C698-49F7-807A-3577AE81B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9B0F-10AC-4656-AC9E-F0C00CD574C1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3E1B86-6B28-4F40-86B4-1389111E0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A8867D-E845-4BC6-8E7A-23780FDF5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A788-8AB9-45B7-858C-DEA0583E97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14589-6BD1-4AB7-AC35-45094F226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61659-E394-4E35-8126-4CB7EA0B8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9B0F-10AC-4656-AC9E-F0C00CD574C1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8BE6D-4DD8-44DC-B36E-2FAE3AC8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43B08-DBFC-44E5-828D-AAF7E2F5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A788-8AB9-45B7-858C-DEA0583E97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9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931E53-CF8C-4AB8-A061-CD776E00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9B0F-10AC-4656-AC9E-F0C00CD574C1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E3DA53-E82D-4D0D-97DB-A706ABF1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BB620-2823-4FE3-9330-3C7EF2E56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A788-8AB9-45B7-858C-DEA0583E97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B4E26-932E-4A6E-9368-58D5C907C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BB4AE-16A0-4A54-88A1-A50424ED7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9CCEC-8679-48E2-B907-E3B950A2E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0A676-8824-4369-A7CF-D3CFD64E2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9B0F-10AC-4656-AC9E-F0C00CD574C1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CE74B-02EA-47F1-8CF9-827D35665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9286D-4611-4114-AFA5-C6917323D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A788-8AB9-45B7-858C-DEA0583E97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B6E5D-CAE0-4B82-A83C-4CFF06250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75D04E-D508-4180-BD0E-C4FB8A52F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A43EA-5D0A-4647-ACF1-C82F84E6F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EEC00-8DE0-4FA9-86AD-68FD006C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9B0F-10AC-4656-AC9E-F0C00CD574C1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4C033-741C-44B9-A1E0-118F86F66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16EBE-7963-4D16-BA35-CBCA9F6F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A788-8AB9-45B7-858C-DEA0583E97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0891B2-8DEC-45F6-BD8D-25E94A27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38B34-453D-4041-B597-AEBC201FB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7EEC8-56BF-47D5-BB64-A7D7A5B44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29B0F-10AC-4656-AC9E-F0C00CD574C1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A3695-FDC1-489F-AB1E-80B54EE3A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ACE48-C638-485B-967C-9648E19E4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9A788-8AB9-45B7-858C-DEA0583E97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6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17C8C-1BDD-4449-A777-C4C589DEB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164" y="967498"/>
            <a:ext cx="2160621" cy="3071906"/>
          </a:xfrm>
        </p:spPr>
        <p:txBody>
          <a:bodyPr anchor="t">
            <a:normAutofit/>
          </a:bodyPr>
          <a:lstStyle/>
          <a:p>
            <a:r>
              <a:rPr lang="en-US" sz="3500" b="1" dirty="0">
                <a:solidFill>
                  <a:srgbClr val="FFFFFF"/>
                </a:solidFill>
              </a:rPr>
              <a:t>Victim Services Unit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82D87-3863-44E2-A58A-D2EB45A58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133" y="3411200"/>
            <a:ext cx="2594788" cy="1618000"/>
          </a:xfrm>
        </p:spPr>
        <p:txBody>
          <a:bodyPr anchor="b">
            <a:normAutofit fontScale="25000" lnSpcReduction="20000"/>
          </a:bodyPr>
          <a:lstStyle/>
          <a:p>
            <a:endParaRPr lang="en-US" sz="7000" dirty="0">
              <a:solidFill>
                <a:srgbClr val="FFFFFF"/>
              </a:solidFill>
            </a:endParaRPr>
          </a:p>
          <a:p>
            <a:endParaRPr lang="en-US" sz="3200" dirty="0">
              <a:solidFill>
                <a:srgbClr val="FFFFFF"/>
              </a:solidFill>
            </a:endParaRPr>
          </a:p>
          <a:p>
            <a:r>
              <a:rPr lang="en-US" sz="12800" b="1" i="1" dirty="0">
                <a:solidFill>
                  <a:srgbClr val="FFFFFF"/>
                </a:solidFill>
              </a:rPr>
              <a:t>Santiago Spangler</a:t>
            </a:r>
          </a:p>
          <a:p>
            <a:r>
              <a:rPr lang="en-US" sz="8600" dirty="0">
                <a:solidFill>
                  <a:srgbClr val="FFFFFF"/>
                </a:solidFill>
              </a:rPr>
              <a:t>916-543-2572</a:t>
            </a:r>
          </a:p>
          <a:p>
            <a:r>
              <a:rPr lang="en-US" sz="7200" dirty="0">
                <a:solidFill>
                  <a:srgbClr val="FFFFFF"/>
                </a:solidFill>
              </a:rPr>
              <a:t>sspangler@placer.ca.gov </a:t>
            </a:r>
          </a:p>
          <a:p>
            <a:pPr algn="l"/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7" name="Picture 6" descr="Logo, calendar&#10;&#10;Description automatically generated">
            <a:extLst>
              <a:ext uri="{FF2B5EF4-FFF2-40B4-BE49-F238E27FC236}">
                <a16:creationId xmlns:a16="http://schemas.microsoft.com/office/drawing/2014/main" id="{B404708B-051F-4FEF-AA47-537DF3C48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"/>
            <a:ext cx="2667000" cy="266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155C9B-A1F8-048C-5753-8425FB75A4F0}"/>
              </a:ext>
            </a:extLst>
          </p:cNvPr>
          <p:cNvSpPr txBox="1"/>
          <p:nvPr/>
        </p:nvSpPr>
        <p:spPr>
          <a:xfrm>
            <a:off x="3505200" y="3411200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Most victims don’t come into this system understanding it. They’re dealing with trauma, fear, and uncertainty. Our role is to bring clarity, support, and a sense of stability.</a:t>
            </a:r>
          </a:p>
          <a:p>
            <a:pPr algn="ct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Victim Servies Unit</a:t>
            </a:r>
          </a:p>
        </p:txBody>
      </p:sp>
    </p:spTree>
    <p:extLst>
      <p:ext uri="{BB962C8B-B14F-4D97-AF65-F5344CB8AC3E}">
        <p14:creationId xmlns:p14="http://schemas.microsoft.com/office/powerpoint/2010/main" val="230990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73B49C-5CDF-09C5-9DF7-B7E9E787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969" y="85882"/>
            <a:ext cx="3074339" cy="42701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200" dirty="0">
                <a:solidFill>
                  <a:schemeClr val="bg1"/>
                </a:solidFill>
              </a:rPr>
              <a:t>Supporting Survivors Through the  Criminal Justice System</a:t>
            </a:r>
            <a:b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694F0-17AE-5C76-DD6D-B608CBA35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44055" y="786316"/>
            <a:ext cx="6172200" cy="4545761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800100" lvl="3" defTabSz="914400"/>
            <a:endParaRPr lang="en-US" sz="10000" dirty="0"/>
          </a:p>
          <a:p>
            <a:pPr marL="800100" lvl="3" defTabSz="914400"/>
            <a:endParaRPr lang="en-US" sz="10000" dirty="0"/>
          </a:p>
          <a:p>
            <a:pPr marL="800100" lvl="3" defTabSz="914400"/>
            <a:r>
              <a:rPr lang="en-US" sz="10000" dirty="0"/>
              <a:t>	  </a:t>
            </a:r>
            <a:r>
              <a:rPr lang="en-US" sz="11200" b="1" u="sng" dirty="0"/>
              <a:t>Court Accompaniment</a:t>
            </a:r>
          </a:p>
          <a:p>
            <a:pPr lvl="2" indent="-228600" defTabSz="914400">
              <a:buFont typeface="Arial" panose="020B0604020202020204" pitchFamily="34" charset="0"/>
              <a:buChar char="•"/>
            </a:pPr>
            <a:endParaRPr lang="en-US" sz="10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Marsy’s Law – 17 Victims’ Rights</a:t>
            </a:r>
            <a:br>
              <a:rPr lang="en-US" sz="10000" dirty="0"/>
            </a:br>
            <a:r>
              <a:rPr lang="en-US" sz="10000" dirty="0"/>
              <a:t>             </a:t>
            </a:r>
            <a:r>
              <a:rPr lang="en-US" sz="10000" i="1" dirty="0"/>
              <a:t>Key Rights We Highlight:</a:t>
            </a:r>
          </a:p>
          <a:p>
            <a:pPr algn="ctr"/>
            <a:endParaRPr lang="en-US" sz="10000" dirty="0"/>
          </a:p>
          <a:p>
            <a:r>
              <a:rPr lang="en-US" sz="9600" b="1" dirty="0"/>
              <a:t>Right to Be Heard</a:t>
            </a:r>
            <a:br>
              <a:rPr lang="en-US" sz="9600" dirty="0"/>
            </a:br>
            <a:r>
              <a:rPr lang="en-US" sz="9600" dirty="0"/>
              <a:t>Provide input at critical stages (bail, sentencing, victim impact statements) </a:t>
            </a:r>
          </a:p>
          <a:p>
            <a:r>
              <a:rPr lang="en-US" sz="9600" b="1" dirty="0"/>
              <a:t>Right to Be Present</a:t>
            </a:r>
            <a:br>
              <a:rPr lang="en-US" sz="9600" dirty="0"/>
            </a:br>
            <a:r>
              <a:rPr lang="en-US" sz="9600" dirty="0"/>
              <a:t>Attend court proceedings and stay informed </a:t>
            </a:r>
          </a:p>
          <a:p>
            <a:r>
              <a:rPr lang="en-US" sz="9600" b="1" dirty="0"/>
              <a:t>Right to speak to DA</a:t>
            </a:r>
          </a:p>
          <a:p>
            <a:r>
              <a:rPr lang="en-US" sz="9600" dirty="0"/>
              <a:t>Learn of proposed resolutions/provide input </a:t>
            </a:r>
          </a:p>
          <a:p>
            <a:r>
              <a:rPr lang="en-US" sz="9600" b="1" dirty="0"/>
              <a:t>Right to Restitution</a:t>
            </a:r>
            <a:br>
              <a:rPr lang="en-US" sz="9600" dirty="0"/>
            </a:br>
            <a:r>
              <a:rPr lang="en-US" sz="9600" dirty="0"/>
              <a:t>Request financial reimbursement for crime-related losses </a:t>
            </a:r>
          </a:p>
          <a:p>
            <a:r>
              <a:rPr lang="en-US" sz="9600" b="1" dirty="0"/>
              <a:t>Right to Protection</a:t>
            </a:r>
            <a:br>
              <a:rPr lang="en-US" sz="9600" dirty="0"/>
            </a:br>
            <a:r>
              <a:rPr lang="en-US" sz="9600" dirty="0"/>
              <a:t>Request protective orders (CPOs) for safety </a:t>
            </a:r>
          </a:p>
          <a:p>
            <a:r>
              <a:rPr lang="en-US" sz="9600" b="1" dirty="0"/>
              <a:t>Right to Decline Defense Contact</a:t>
            </a:r>
            <a:br>
              <a:rPr lang="en-US" sz="9600" dirty="0"/>
            </a:br>
            <a:r>
              <a:rPr lang="en-US" sz="9600" dirty="0"/>
              <a:t>Not required to speak with defense counsel</a:t>
            </a:r>
          </a:p>
          <a:p>
            <a:pPr marL="800100" lvl="3" defTabSz="914400"/>
            <a:endParaRPr lang="en-US" sz="11200" dirty="0"/>
          </a:p>
          <a:p>
            <a:pPr marL="1085850" lvl="3" indent="-285750" defTabSz="914400">
              <a:buFont typeface="Wingdings" panose="05000000000000000000" pitchFamily="2" charset="2"/>
              <a:buChar char="§"/>
            </a:pPr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79A96-1BCB-EDA9-AA42-408A1E519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69" y="5140034"/>
            <a:ext cx="3102041" cy="173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4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64BE1A-559F-2EF6-763C-4F96D57EF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4D6836-ABF1-D57C-06AD-CC1EE2664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060F4E8-31D6-F4EF-2A3A-A5856296C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1AEABA-CE4F-793E-7996-8C8CA71E2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AAE0F1-0EA6-405C-52ED-B77B84283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F15381-61BA-8603-0177-44C7F4EDF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87D65D-7073-4EEE-E60F-3E4D7FB9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EF0642-668C-0508-7930-CC8889F14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B874F-845A-2307-E840-D56166347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605" y="1683244"/>
            <a:ext cx="3028370" cy="21462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Provide Resources and Referrals </a:t>
            </a:r>
            <a:b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307B8-D44F-8BBA-63AF-E8159025C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44055" y="786316"/>
            <a:ext cx="6172200" cy="45457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800100" lvl="3" defTabSz="914400"/>
            <a:endParaRPr lang="en-US" sz="10000" dirty="0"/>
          </a:p>
          <a:p>
            <a:pPr marL="800100" lvl="3" defTabSz="914400"/>
            <a:endParaRPr lang="en-US" sz="10000" dirty="0"/>
          </a:p>
          <a:p>
            <a:pPr marL="800100" lvl="3" defTabSz="914400"/>
            <a:endParaRPr lang="en-US" sz="11200" b="1" u="sng" dirty="0"/>
          </a:p>
          <a:p>
            <a:pPr marL="800100" lvl="3" defTabSz="914400"/>
            <a:endParaRPr lang="en-US" sz="11200" dirty="0"/>
          </a:p>
          <a:p>
            <a:pPr marL="1085850" lvl="3" indent="-285750" defTabSz="914400">
              <a:buFont typeface="Wingdings" panose="05000000000000000000" pitchFamily="2" charset="2"/>
              <a:buChar char="§"/>
            </a:pPr>
            <a:endParaRPr lang="en-US" sz="17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86FAF1F-8BC4-5F55-FE65-30E0F582E9D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261204" y="227652"/>
            <a:ext cx="5937902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CalVCB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 (Victim Compensation Program)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Relocation expenses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Security measures (e.g., cameras)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Funeral &amp; burial costs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Medical and mental health services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Safe at Home Program (Authorized Agency)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 confidentiality for victims concerned about safety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Community Partnerships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Referrals to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Stand Up Placer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DVRO assistance and safety planning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Connection to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Latino Leadership Council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culturally responsive support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Access to additional local resources and support services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Multilingual Support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Advocates available to assist Spanish-speaking victims and connect to culturally appropriate services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dirty="0">
                <a:latin typeface="Arial" panose="020B0604020202020204" pitchFamily="34" charset="0"/>
              </a:rPr>
              <a:t>Provide transportation if needed in court.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61BA52-9962-DF25-9EDE-0BF811032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" y="4933481"/>
            <a:ext cx="3032817" cy="192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5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63DAC5-2775-9603-FDBF-95506ADA3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274145-AB81-287A-AD39-6E20CD4FB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598880-BDB9-B685-549F-6C15E6921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7CD9A1-BF96-5393-AAAA-6322B851B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CBFBBE-C0F4-C6FC-E4CE-AF9EA78DC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BC0C0A-BD4F-1F33-2FD4-D64EFF1AC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0746707-FE0A-FDB6-81F7-480D64843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9F1189-088B-EDBA-72D4-277CB1057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42715-32C2-0F21-5010-8EEE3B381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605" y="1683244"/>
            <a:ext cx="3028370" cy="214621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r>
              <a:rPr lang="en-US" sz="3600" b="1" dirty="0">
                <a:solidFill>
                  <a:schemeClr val="bg1"/>
                </a:solidFill>
              </a:rPr>
              <a:t>What Victim Advocates Do </a:t>
            </a:r>
            <a:r>
              <a:rPr lang="en-US" sz="3600" b="1" i="1" dirty="0">
                <a:solidFill>
                  <a:schemeClr val="bg1"/>
                </a:solidFill>
              </a:rPr>
              <a:t>Not</a:t>
            </a:r>
            <a:r>
              <a:rPr lang="en-US" sz="3600" b="1" dirty="0">
                <a:solidFill>
                  <a:schemeClr val="bg1"/>
                </a:solidFill>
              </a:rPr>
              <a:t> Do</a:t>
            </a:r>
            <a:br>
              <a:rPr lang="en-US" sz="3600" b="1" dirty="0"/>
            </a:br>
            <a:b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86887-664D-CFC6-9F8A-0E45622DC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44055" y="786316"/>
            <a:ext cx="6172200" cy="45457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800100" lvl="3" defTabSz="914400"/>
            <a:endParaRPr lang="en-US" sz="10000" dirty="0"/>
          </a:p>
          <a:p>
            <a:pPr marL="800100" lvl="3" defTabSz="914400"/>
            <a:endParaRPr lang="en-US" sz="10000" dirty="0"/>
          </a:p>
          <a:p>
            <a:pPr marL="800100" lvl="3" defTabSz="914400"/>
            <a:endParaRPr lang="en-US" sz="11200" b="1" u="sng" dirty="0"/>
          </a:p>
          <a:p>
            <a:pPr marL="800100" lvl="3" defTabSz="914400"/>
            <a:endParaRPr lang="en-US" sz="11200" dirty="0"/>
          </a:p>
          <a:p>
            <a:pPr marL="1085850" lvl="3" indent="-285750" defTabSz="914400">
              <a:buFont typeface="Wingdings" panose="05000000000000000000" pitchFamily="2" charset="2"/>
              <a:buChar char="§"/>
            </a:pPr>
            <a:endParaRPr lang="en-US" sz="17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BF91832-D543-DC1A-71EA-008932B4864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277483" y="524779"/>
            <a:ext cx="5937902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100" b="1" dirty="0"/>
              <a:t>Do Not Provide Legal Advice</a:t>
            </a:r>
            <a:br>
              <a:rPr lang="en-US" sz="2100" dirty="0"/>
            </a:br>
            <a:r>
              <a:rPr lang="en-US" sz="2100" dirty="0"/>
              <a:t>We are not attorneys, but we ensure victims are informed of their rights </a:t>
            </a:r>
          </a:p>
          <a:p>
            <a:r>
              <a:rPr lang="en-US" sz="2100" b="1" dirty="0"/>
              <a:t>Do Not Refer to Private Attorneys</a:t>
            </a:r>
            <a:br>
              <a:rPr lang="en-US" sz="2100" dirty="0"/>
            </a:br>
            <a:r>
              <a:rPr lang="en-US" sz="2100" dirty="0"/>
              <a:t>We may refer victims to </a:t>
            </a:r>
            <a:r>
              <a:rPr lang="en-US" sz="2100" b="1" dirty="0"/>
              <a:t>non-profit organizations</a:t>
            </a:r>
            <a:r>
              <a:rPr lang="en-US" sz="2100" dirty="0"/>
              <a:t> that assist with legal matters (e.g., family law) </a:t>
            </a:r>
          </a:p>
          <a:p>
            <a:r>
              <a:rPr lang="en-US" sz="2100" b="1" dirty="0"/>
              <a:t>Do Not Handle Civil Matters</a:t>
            </a:r>
            <a:br>
              <a:rPr lang="en-US" sz="2100" dirty="0"/>
            </a:br>
            <a:r>
              <a:rPr lang="en-US" sz="2100" dirty="0"/>
              <a:t>Our role is within the </a:t>
            </a:r>
            <a:r>
              <a:rPr lang="en-US" sz="2100" b="1" dirty="0"/>
              <a:t>criminal justice system</a:t>
            </a:r>
            <a:r>
              <a:rPr lang="en-US" sz="2100" dirty="0"/>
              <a:t>, which is separate from civil court </a:t>
            </a:r>
          </a:p>
          <a:p>
            <a:r>
              <a:rPr lang="en-US" sz="2100" b="1" dirty="0"/>
              <a:t>Do Not Discuss Case Facts</a:t>
            </a:r>
            <a:br>
              <a:rPr lang="en-US" sz="2100" dirty="0"/>
            </a:br>
            <a:r>
              <a:rPr lang="en-US" sz="2100" dirty="0"/>
              <a:t>To protect the integrity of the case and avoid becoming a witness </a:t>
            </a:r>
          </a:p>
          <a:p>
            <a:r>
              <a:rPr lang="en-US" sz="2100" b="1" dirty="0"/>
              <a:t>Do Refer Back to Law Enforcement</a:t>
            </a:r>
            <a:br>
              <a:rPr lang="en-US" sz="2100" dirty="0"/>
            </a:br>
            <a:r>
              <a:rPr lang="en-US" sz="2100" dirty="0"/>
              <a:t>If victims believe important details were not documented, we guide them to report directly to law enforcement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632DC-EB69-7766-B989-56D0F1C13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781" y="4866299"/>
            <a:ext cx="3148787" cy="200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4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61662" y="1387572"/>
            <a:ext cx="3992787" cy="9868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b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3B242C36-60E7-414E-05EC-0FFC4D56908C}"/>
              </a:ext>
            </a:extLst>
          </p:cNvPr>
          <p:cNvSpPr txBox="1">
            <a:spLocks/>
          </p:cNvSpPr>
          <p:nvPr/>
        </p:nvSpPr>
        <p:spPr>
          <a:xfrm>
            <a:off x="1219200" y="2666999"/>
            <a:ext cx="4424074" cy="42228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+mn-lt"/>
              <a:ea typeface="+mn-ea"/>
              <a:cs typeface="+mn-cs"/>
            </a:endParaRPr>
          </a:p>
          <a:p>
            <a:pPr defTabSz="914400">
              <a:spcAft>
                <a:spcPts val="600"/>
              </a:spcAft>
            </a:pPr>
            <a:r>
              <a:rPr lang="en-US" sz="2600" dirty="0">
                <a:latin typeface="+mn-lt"/>
                <a:ea typeface="+mn-ea"/>
                <a:cs typeface="+mn-cs"/>
              </a:rPr>
              <a:t>Santiago Spangler</a:t>
            </a:r>
          </a:p>
          <a:p>
            <a:pPr defTabSz="914400">
              <a:spcAft>
                <a:spcPts val="600"/>
              </a:spcAft>
            </a:pPr>
            <a:r>
              <a:rPr lang="en-US" sz="2600" dirty="0">
                <a:latin typeface="+mn-lt"/>
                <a:ea typeface="+mn-ea"/>
                <a:cs typeface="+mn-cs"/>
              </a:rPr>
              <a:t>Victim Advocate</a:t>
            </a:r>
          </a:p>
          <a:p>
            <a:pPr defTabSz="914400">
              <a:spcAft>
                <a:spcPts val="600"/>
              </a:spcAft>
            </a:pPr>
            <a:r>
              <a:rPr lang="en-US" sz="2600" dirty="0">
                <a:latin typeface="+mn-lt"/>
                <a:ea typeface="+mn-ea"/>
                <a:cs typeface="+mn-cs"/>
              </a:rPr>
              <a:t>Desk line: (916) 543-2572</a:t>
            </a:r>
          </a:p>
          <a:p>
            <a:pPr defTabSz="914400">
              <a:spcAft>
                <a:spcPts val="600"/>
              </a:spcAft>
            </a:pPr>
            <a:r>
              <a:rPr lang="en-US" sz="2600" dirty="0">
                <a:latin typeface="+mn-lt"/>
                <a:ea typeface="+mn-ea"/>
                <a:cs typeface="+mn-cs"/>
              </a:rPr>
              <a:t>sspangler@placer.ca.gov</a:t>
            </a:r>
          </a:p>
          <a:p>
            <a:pPr defTabSz="914400">
              <a:spcAft>
                <a:spcPts val="600"/>
              </a:spcAft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defTabSz="914400">
              <a:spcAft>
                <a:spcPts val="600"/>
              </a:spcAft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defTabSz="914400">
              <a:spcAft>
                <a:spcPts val="600"/>
              </a:spcAft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defTabSz="914400">
              <a:spcAft>
                <a:spcPts val="600"/>
              </a:spcAft>
            </a:pP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Logo, calendar&#10;&#10;Description automatically generated">
            <a:extLst>
              <a:ext uri="{FF2B5EF4-FFF2-40B4-BE49-F238E27FC236}">
                <a16:creationId xmlns:a16="http://schemas.microsoft.com/office/drawing/2014/main" id="{01D1B1BB-F50F-4197-B6D9-4043410D33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75" y="1880998"/>
            <a:ext cx="3127897" cy="312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5429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3389</TotalTime>
  <Words>402</Words>
  <Application>Microsoft Office PowerPoint</Application>
  <PresentationFormat>On-screen Show (4:3)</PresentationFormat>
  <Paragraphs>62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Victim Services Unit</vt:lpstr>
      <vt:lpstr>Supporting Survivors Through the  Criminal Justice System </vt:lpstr>
      <vt:lpstr>Provide Resources and Referrals  </vt:lpstr>
      <vt:lpstr>What Victim Advocates Do Not Do  </vt:lpstr>
      <vt:lpstr>  QUESTIONS</vt:lpstr>
    </vt:vector>
  </TitlesOfParts>
  <Company>Placer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PLACER COUNT DISTRICT ATTORNEY</dc:title>
  <dc:creator>Tamara Ross</dc:creator>
  <cp:lastModifiedBy>Sandra Reyes</cp:lastModifiedBy>
  <cp:revision>137</cp:revision>
  <cp:lastPrinted>2023-10-24T17:32:17Z</cp:lastPrinted>
  <dcterms:created xsi:type="dcterms:W3CDTF">2014-09-24T20:14:52Z</dcterms:created>
  <dcterms:modified xsi:type="dcterms:W3CDTF">2026-04-08T20:44:24Z</dcterms:modified>
</cp:coreProperties>
</file>